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89" r:id="rId2"/>
    <p:sldId id="333" r:id="rId3"/>
    <p:sldId id="311" r:id="rId4"/>
    <p:sldId id="340" r:id="rId5"/>
    <p:sldId id="390" r:id="rId6"/>
    <p:sldId id="392" r:id="rId7"/>
    <p:sldId id="397" r:id="rId8"/>
    <p:sldId id="432" r:id="rId9"/>
    <p:sldId id="395" r:id="rId10"/>
    <p:sldId id="398" r:id="rId11"/>
    <p:sldId id="399" r:id="rId12"/>
    <p:sldId id="430" r:id="rId13"/>
    <p:sldId id="400" r:id="rId14"/>
    <p:sldId id="406" r:id="rId15"/>
    <p:sldId id="401" r:id="rId16"/>
    <p:sldId id="413" r:id="rId17"/>
    <p:sldId id="417" r:id="rId18"/>
    <p:sldId id="408" r:id="rId19"/>
    <p:sldId id="391" r:id="rId20"/>
    <p:sldId id="348" r:id="rId21"/>
    <p:sldId id="343" r:id="rId22"/>
    <p:sldId id="421" r:id="rId23"/>
    <p:sldId id="423" r:id="rId24"/>
    <p:sldId id="422" r:id="rId25"/>
    <p:sldId id="418" r:id="rId26"/>
    <p:sldId id="426" r:id="rId27"/>
    <p:sldId id="424" r:id="rId28"/>
    <p:sldId id="425" r:id="rId29"/>
  </p:sldIdLst>
  <p:sldSz cx="24384000" cy="13716000"/>
  <p:notesSz cx="6735763" cy="9866313"/>
  <p:defaultTextStyle>
    <a:lvl1pPr algn="ctr" defTabSz="584200">
      <a:defRPr sz="5000">
        <a:latin typeface="+mn-lt"/>
        <a:ea typeface="+mn-ea"/>
        <a:cs typeface="+mn-cs"/>
        <a:sym typeface="Helvetica Light"/>
      </a:defRPr>
    </a:lvl1pPr>
    <a:lvl2pPr indent="228600" algn="ctr" defTabSz="584200">
      <a:defRPr sz="5000">
        <a:latin typeface="+mn-lt"/>
        <a:ea typeface="+mn-ea"/>
        <a:cs typeface="+mn-cs"/>
        <a:sym typeface="Helvetica Light"/>
      </a:defRPr>
    </a:lvl2pPr>
    <a:lvl3pPr indent="457200" algn="ctr" defTabSz="584200">
      <a:defRPr sz="5000">
        <a:latin typeface="+mn-lt"/>
        <a:ea typeface="+mn-ea"/>
        <a:cs typeface="+mn-cs"/>
        <a:sym typeface="Helvetica Light"/>
      </a:defRPr>
    </a:lvl3pPr>
    <a:lvl4pPr indent="685800" algn="ctr" defTabSz="584200">
      <a:defRPr sz="5000">
        <a:latin typeface="+mn-lt"/>
        <a:ea typeface="+mn-ea"/>
        <a:cs typeface="+mn-cs"/>
        <a:sym typeface="Helvetica Light"/>
      </a:defRPr>
    </a:lvl4pPr>
    <a:lvl5pPr indent="914400" algn="ctr" defTabSz="584200">
      <a:defRPr sz="5000">
        <a:latin typeface="+mn-lt"/>
        <a:ea typeface="+mn-ea"/>
        <a:cs typeface="+mn-cs"/>
        <a:sym typeface="Helvetica Light"/>
      </a:defRPr>
    </a:lvl5pPr>
    <a:lvl6pPr indent="1143000" algn="ctr" defTabSz="584200">
      <a:defRPr sz="5000">
        <a:latin typeface="+mn-lt"/>
        <a:ea typeface="+mn-ea"/>
        <a:cs typeface="+mn-cs"/>
        <a:sym typeface="Helvetica Light"/>
      </a:defRPr>
    </a:lvl6pPr>
    <a:lvl7pPr indent="1371600" algn="ctr" defTabSz="584200">
      <a:defRPr sz="5000">
        <a:latin typeface="+mn-lt"/>
        <a:ea typeface="+mn-ea"/>
        <a:cs typeface="+mn-cs"/>
        <a:sym typeface="Helvetica Light"/>
      </a:defRPr>
    </a:lvl7pPr>
    <a:lvl8pPr indent="1600200" algn="ctr" defTabSz="584200">
      <a:defRPr sz="5000">
        <a:latin typeface="+mn-lt"/>
        <a:ea typeface="+mn-ea"/>
        <a:cs typeface="+mn-cs"/>
        <a:sym typeface="Helvetica Light"/>
      </a:defRPr>
    </a:lvl8pPr>
    <a:lvl9pPr indent="1828800" algn="ctr" defTabSz="584200">
      <a:defRPr sz="50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rtielova Zuzana" initials="VZ" lastIdx="1" clrIdx="0"/>
  <p:cmAuthor id="1" name="lenovo" initials="l" lastIdx="3" clrIdx="1">
    <p:extLst/>
  </p:cmAuthor>
  <p:cmAuthor id="2" name="Opartyova Monika" initials="OM" lastIdx="27" clrIdx="2">
    <p:extLst>
      <p:ext uri="{19B8F6BF-5375-455C-9EA6-DF929625EA0E}">
        <p15:presenceInfo xmlns:p15="http://schemas.microsoft.com/office/powerpoint/2012/main" userId="S-1-5-21-2618303249-2451804560-935863288-4991" providerId="AD"/>
      </p:ext>
    </p:extLst>
  </p:cmAuthor>
  <p:cmAuthor id="3" name="Ilovič Michal" initials="IM" lastIdx="10" clrIdx="3">
    <p:extLst>
      <p:ext uri="{19B8F6BF-5375-455C-9EA6-DF929625EA0E}">
        <p15:presenceInfo xmlns:p15="http://schemas.microsoft.com/office/powerpoint/2012/main" userId="S-1-5-21-2618303249-2451804560-935863288-2697" providerId="AD"/>
      </p:ext>
    </p:extLst>
  </p:cmAuthor>
  <p:cmAuthor id="4" name="Veselovská Marcela" initials="VM" lastIdx="2" clrIdx="4">
    <p:extLst>
      <p:ext uri="{19B8F6BF-5375-455C-9EA6-DF929625EA0E}">
        <p15:presenceInfo xmlns:p15="http://schemas.microsoft.com/office/powerpoint/2012/main" userId="S-1-5-21-2618303249-2451804560-935863288-27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E9D"/>
    <a:srgbClr val="C10B25"/>
    <a:srgbClr val="5A8B25"/>
    <a:srgbClr val="80C343"/>
    <a:srgbClr val="9EA900"/>
    <a:srgbClr val="DDE3EF"/>
    <a:srgbClr val="DAE0EE"/>
    <a:srgbClr val="E4032E"/>
    <a:srgbClr val="2097A8"/>
    <a:srgbClr val="B8C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87" autoAdjust="0"/>
    <p:restoredTop sz="87189" autoAdjust="0"/>
  </p:normalViewPr>
  <p:slideViewPr>
    <p:cSldViewPr>
      <p:cViewPr varScale="1">
        <p:scale>
          <a:sx n="34" d="100"/>
          <a:sy n="34" d="100"/>
        </p:scale>
        <p:origin x="708" y="54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40746-992F-4F52-B25C-B814EBDFF27E}" type="datetimeFigureOut">
              <a:rPr lang="sk-SK" smtClean="0"/>
              <a:t>6. 11. 2024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A9FC1-89C4-48BB-BE4D-1DF25A9D3B6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52664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" name="Shape 9"/>
          <p:cNvSpPr>
            <a:spLocks noGrp="1"/>
          </p:cNvSpPr>
          <p:nvPr>
            <p:ph type="body" sz="quarter" idx="1"/>
          </p:nvPr>
        </p:nvSpPr>
        <p:spPr>
          <a:xfrm>
            <a:off x="898102" y="4686499"/>
            <a:ext cx="4939560" cy="443984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3164588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94052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90474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8829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97532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24959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87563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37980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32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Aká je hranica ročného disponibilného príjmu v prípade vašej domácnosti, si môžete vypočítať sami. Pri výpočte vám pomôže kalkulačka, ktorá je dostupná na stránke projektu. Stačí zadať počet dospelých osôb, počet nezaopatrených detí a označiť, či je niekto v domácnosti ťažko zdravotne postihnutý.</a:t>
            </a:r>
          </a:p>
          <a:p>
            <a:endParaRPr lang="sk-SK" dirty="0" smtClean="0"/>
          </a:p>
          <a:p>
            <a:pPr marL="0" marR="0" lvl="0" indent="0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32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Ak si chcete sami vypočítať, aký je disponibilný príjem vašej domácnosti, treba zarátať všetky čisté príjmy domácnosti za posledné ukončené daňové obdobie. Pri výpočte sa podľa podmienok podpory zohľadňujú príjmy všetkých vlastníkov a všetkých spoluvlastníkov uvedených na aktuálnom liste vlastníctva, ako aj všetkých osôb, ktoré majú na mieste inštalácie evidovaný trvalý alebo prechodný pobyt. Podrobnejšie odporúčania ako pri výpočte postupovať sú uvedené v najčastejších otázkach.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22004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65450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487897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591269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32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Aká je hranica ročného disponibilného príjmu v prípade vašej domácnosti, si môžete vypočítať sami. Pri výpočte vám pomôže kalkulačka, ktorá je dostupná na stránke projektu. Stačí zadať počet dospelých osôb, počet nezaopatrených detí a označiť, či je niekto v domácnosti ťažko zdravotne postihnutý.</a:t>
            </a:r>
          </a:p>
          <a:p>
            <a:endParaRPr lang="sk-SK" dirty="0" smtClean="0"/>
          </a:p>
          <a:p>
            <a:pPr marL="0" marR="0" lvl="0" indent="0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32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Ak si chcete sami vypočítať, aký je disponibilný príjem vašej domácnosti, treba zarátať všetky čisté príjmy domácnosti za posledné ukončené daňové obdobie. Pri výpočte sa podľa podmienok podpory zohľadňujú príjmy všetkých vlastníkov a všetkých spoluvlastníkov uvedených na aktuálnom liste vlastníctva, ako aj všetkých osôb, ktoré majú na mieste inštalácie evidovaný trvalý alebo prechodný pobyt. Podrobnejšie odporúčania ako pri výpočte postupovať sú uvedené v najčastejších otázkach.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65180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378427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69820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828787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32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To znamená, že napríklad pri ročnej spotrebe 5900 kWh máte nárok na podporu na 5 kW.</a:t>
            </a:r>
          </a:p>
          <a:p>
            <a:r>
              <a:rPr lang="sk-SK" sz="32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Údaj o spotrebe musí byť zhodný so spotrebou z  vyúčtovacej faktúry za dodávku elektriny, vystavenej najneskôr 12 mesiacov pred dátumom  uvedenia zariadenia do prevádzky. Faktúra je doklad potrebný pre preplatenie poukážky.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17572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271889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734712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047276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216336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sk-SK" sz="4000" b="1" dirty="0" smtClean="0">
                <a:solidFill>
                  <a:schemeClr val="tx1"/>
                </a:solidFill>
              </a:rPr>
              <a:t>Chyby v údajoch o mieste inštalácie a vlastníkoch</a:t>
            </a:r>
          </a:p>
          <a:p>
            <a:pPr lvl="1" indent="0">
              <a:buNone/>
              <a:defRPr/>
            </a:pPr>
            <a:endParaRPr lang="sk-SK" sz="4000" dirty="0" smtClean="0"/>
          </a:p>
          <a:p>
            <a:pPr lvl="1" indent="0">
              <a:buNone/>
              <a:defRPr/>
            </a:pPr>
            <a:r>
              <a:rPr lang="sk-SK" sz="4000" dirty="0" smtClean="0"/>
              <a:t>Nesprávne zadané číslo listu vlastníctva, číslo parcely pod rozostavanou stavbou zapísanou na LV, katastrálne územie, neaktuálne listy vlastníctva...</a:t>
            </a:r>
          </a:p>
          <a:p>
            <a:pPr lvl="1" indent="0">
              <a:buNone/>
              <a:defRPr/>
            </a:pPr>
            <a:r>
              <a:rPr lang="sk-SK" sz="4000" b="1" dirty="0" smtClean="0"/>
              <a:t>Upozornenie:  </a:t>
            </a:r>
            <a:r>
              <a:rPr lang="sk-SK" sz="4000" dirty="0" smtClean="0"/>
              <a:t>Údaje o mieste inštalácie nie je možné meniť, je potrebné zrušiť žiadosť a zadať znovu. Ako požiadať o zrušenie už vydanej žiadosti je uvedené v manuáli pre domácnosti.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32768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280726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3200" dirty="0" smtClean="0">
                <a:effectLst/>
                <a:latin typeface="Avenir Roman"/>
                <a:ea typeface="Avenir Roman"/>
                <a:cs typeface="Avenir Roman"/>
                <a:sym typeface="Avenir Roman"/>
              </a:rPr>
              <a:t>Keď označíte, že spĺňate podmienky zvýhodnenia pre domácnosti ohrozené energetickou chudobou, zobrazí sa vám tabuľka, v ktorej doplníte a potvrdíte všetky údaje potrebné pre preverenie disponibilného príjmu domácnosti</a:t>
            </a:r>
          </a:p>
        </p:txBody>
      </p:sp>
    </p:spTree>
    <p:extLst>
      <p:ext uri="{BB962C8B-B14F-4D97-AF65-F5344CB8AC3E}">
        <p14:creationId xmlns:p14="http://schemas.microsoft.com/office/powerpoint/2010/main" val="35761128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3200" dirty="0" smtClean="0"/>
              <a:t>V prípade žiadosti o poukážku z projektu Zelená domácnostiam môže domácnosť žiadosť v zásobníku upravovať alebo úplne zrušiť, aj po aktivácii, až do vydania poukážky.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429193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472883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208186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858802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4426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A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_2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8439804" y="12369800"/>
            <a:ext cx="5948618" cy="88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Obrázok 6" descr="pruh vseob_2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169368"/>
            <a:ext cx="24384000" cy="904169"/>
          </a:xfrm>
          <a:prstGeom prst="rect">
            <a:avLst/>
          </a:prstGeom>
        </p:spPr>
      </p:pic>
      <p:pic>
        <p:nvPicPr>
          <p:cNvPr id="8" name="Obrázok 7" descr="pruh vseob_1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11441717"/>
            <a:ext cx="24384000" cy="456843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algn="ctr" defTabSz="584200">
        <a:defRPr sz="112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112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112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112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112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112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112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112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11200">
          <a:latin typeface="+mn-lt"/>
          <a:ea typeface="+mn-ea"/>
          <a:cs typeface="+mn-cs"/>
          <a:sym typeface="Helvetica Light"/>
        </a:defRPr>
      </a:lvl9pPr>
    </p:titleStyle>
    <p:bodyStyle>
      <a:lvl1pPr algn="ctr" defTabSz="584200">
        <a:defRPr sz="44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44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44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44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44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44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44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44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44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jpe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hyperlink" Target="https://zelenadomacnostiam.sk/ako-na-to/caste-otazky/zvyhodnenie/#ako-postupovat-ak-si-chceme-sami-vopred-overit-ci-splname-podmienky-pre-nizkoprijmove-domacnosti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7.png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7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1.png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9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27.png"/><Relationship Id="rId4" Type="http://schemas.openxmlformats.org/officeDocument/2006/relationships/image" Target="../media/image8.png"/><Relationship Id="rId9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9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30.png"/><Relationship Id="rId4" Type="http://schemas.openxmlformats.org/officeDocument/2006/relationships/image" Target="../media/image8.png"/><Relationship Id="rId9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3.png"/><Relationship Id="rId10" Type="http://schemas.openxmlformats.org/officeDocument/2006/relationships/image" Target="../media/image32.png"/><Relationship Id="rId4" Type="http://schemas.openxmlformats.org/officeDocument/2006/relationships/image" Target="../media/image8.png"/><Relationship Id="rId9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5.png"/><Relationship Id="rId10" Type="http://schemas.openxmlformats.org/officeDocument/2006/relationships/hyperlink" Target="mailto:zelenadomacnostiam@siea.gov.sk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3"/>
          <p:cNvSpPr/>
          <p:nvPr/>
        </p:nvSpPr>
        <p:spPr>
          <a:xfrm>
            <a:off x="1548221" y="4035902"/>
            <a:ext cx="17173843" cy="23812"/>
          </a:xfrm>
          <a:prstGeom prst="line">
            <a:avLst/>
          </a:prstGeom>
          <a:ln w="47625" cap="flat">
            <a:solidFill>
              <a:srgbClr val="414042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400" y="0"/>
            <a:ext cx="24600024" cy="13837513"/>
          </a:xfrm>
          <a:prstGeom prst="rect">
            <a:avLst/>
          </a:prstGeom>
        </p:spPr>
      </p:pic>
      <p:pic>
        <p:nvPicPr>
          <p:cNvPr id="6" name="Obrázok 5" descr="pruh vseob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441717"/>
            <a:ext cx="24384000" cy="456843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708437" y="4481736"/>
            <a:ext cx="10771595" cy="1549691"/>
          </a:xfrm>
          <a:prstGeom prst="rect">
            <a:avLst/>
          </a:prstGeom>
          <a:solidFill>
            <a:schemeClr val="bg1"/>
          </a:solidFill>
          <a:ln/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l">
              <a:lnSpc>
                <a:spcPct val="80000"/>
              </a:lnSpc>
              <a:buClr>
                <a:schemeClr val="folHlink"/>
              </a:buClr>
              <a:defRPr/>
            </a:pPr>
            <a:r>
              <a:rPr lang="sk-SK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WEBINÁR                        </a:t>
            </a:r>
            <a:r>
              <a:rPr lang="sk-SK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5. 11. 2024</a:t>
            </a:r>
          </a:p>
          <a:p>
            <a:pPr algn="l">
              <a:lnSpc>
                <a:spcPct val="80000"/>
              </a:lnSpc>
              <a:buClr>
                <a:schemeClr val="folHlink"/>
              </a:buClr>
              <a:defRPr/>
            </a:pPr>
            <a:r>
              <a:rPr lang="sk-SK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youtube.com/</a:t>
            </a:r>
            <a:r>
              <a:rPr lang="sk-SK" sz="4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SieaBratislava</a:t>
            </a:r>
            <a:endParaRPr lang="sk-SK" sz="4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80000"/>
              </a:lnSpc>
              <a:buClr>
                <a:schemeClr val="folHlink"/>
              </a:buClr>
              <a:defRPr/>
            </a:pPr>
            <a:endParaRPr lang="sk-SK" sz="40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2"/>
          <p:cNvSpPr>
            <a:spLocks noChangeAspect="1"/>
          </p:cNvSpPr>
          <p:nvPr/>
        </p:nvSpPr>
        <p:spPr>
          <a:xfrm>
            <a:off x="1744288" y="896949"/>
            <a:ext cx="2779826" cy="855688"/>
          </a:xfrm>
          <a:custGeom>
            <a:avLst/>
            <a:gdLst/>
            <a:ahLst/>
            <a:cxnLst/>
            <a:rect l="l" t="t" r="r" b="b"/>
            <a:pathLst>
              <a:path w="1946822" h="544791">
                <a:moveTo>
                  <a:pt x="0" y="0"/>
                </a:moveTo>
                <a:lnTo>
                  <a:pt x="1946822" y="0"/>
                </a:lnTo>
                <a:lnTo>
                  <a:pt x="1946822" y="544790"/>
                </a:lnTo>
                <a:lnTo>
                  <a:pt x="0" y="5447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r="-56199"/>
            </a:stretch>
          </a:blipFill>
        </p:spPr>
      </p:sp>
      <p:sp>
        <p:nvSpPr>
          <p:cNvPr id="9" name="Freeform 8"/>
          <p:cNvSpPr>
            <a:spLocks noChangeAspect="1"/>
          </p:cNvSpPr>
          <p:nvPr/>
        </p:nvSpPr>
        <p:spPr>
          <a:xfrm>
            <a:off x="1708429" y="2105469"/>
            <a:ext cx="4243224" cy="1624991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0"/>
          <p:cNvSpPr txBox="1"/>
          <p:nvPr/>
        </p:nvSpPr>
        <p:spPr>
          <a:xfrm>
            <a:off x="1484009" y="6576719"/>
            <a:ext cx="14020359" cy="1969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554"/>
              </a:lnSpc>
              <a:spcBef>
                <a:spcPct val="0"/>
              </a:spcBef>
            </a:pPr>
            <a:r>
              <a:rPr lang="sk-SK" sz="11000" b="1" dirty="0" smtClean="0">
                <a:solidFill>
                  <a:srgbClr val="5A8B25"/>
                </a:solidFill>
                <a:latin typeface="+mj-lt"/>
                <a:ea typeface="Open Sans Bold"/>
                <a:cs typeface="Arial" panose="020B0604020202020204" pitchFamily="34" charset="0"/>
                <a:sym typeface="Open Sans Bold"/>
              </a:rPr>
              <a:t>AKO VYUŽIŤ POUKÁŽKU</a:t>
            </a:r>
            <a:endParaRPr lang="en-US" sz="11000" b="1" dirty="0">
              <a:solidFill>
                <a:srgbClr val="5A8B25"/>
              </a:solidFill>
              <a:latin typeface="+mj-lt"/>
              <a:ea typeface="Open Sans Bold"/>
              <a:cs typeface="Arial" panose="020B0604020202020204" pitchFamily="34" charset="0"/>
              <a:sym typeface="Open Sans Bold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670720" y="8477021"/>
            <a:ext cx="14545616" cy="1969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554"/>
              </a:lnSpc>
              <a:spcBef>
                <a:spcPct val="0"/>
              </a:spcBef>
            </a:pPr>
            <a:r>
              <a:rPr lang="sk-SK" sz="11000" dirty="0">
                <a:solidFill>
                  <a:srgbClr val="5A8B25"/>
                </a:solidFill>
                <a:ea typeface="Open Sans Bold"/>
                <a:cs typeface="Arial" panose="020B0604020202020204" pitchFamily="34" charset="0"/>
                <a:sym typeface="Open Sans Bold"/>
              </a:rPr>
              <a:t>V ZELENEJ SOLIDARITE</a:t>
            </a:r>
            <a:endParaRPr lang="en-US" sz="11000" dirty="0">
              <a:solidFill>
                <a:srgbClr val="5A8B25"/>
              </a:solidFill>
              <a:ea typeface="Open Sans Bold"/>
              <a:cs typeface="Arial" panose="020B0604020202020204" pitchFamily="34" charset="0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2307705233"/>
      </p:ext>
    </p:extLst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7"/>
          <p:cNvSpPr/>
          <p:nvPr/>
        </p:nvSpPr>
        <p:spPr>
          <a:xfrm>
            <a:off x="1694180" y="12590462"/>
            <a:ext cx="12870668" cy="344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1861538" y="8934180"/>
            <a:ext cx="5400000" cy="2160000"/>
          </a:xfrm>
          <a:prstGeom prst="rect">
            <a:avLst/>
          </a:prstGeom>
          <a:noFill/>
          <a:ln/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80000"/>
              </a:lnSpc>
              <a:buClr>
                <a:schemeClr val="folHlink"/>
              </a:buClr>
              <a:buFontTx/>
              <a:buNone/>
              <a:defRPr/>
            </a:pPr>
            <a:endParaRPr lang="sk-SK" sz="3000" dirty="0">
              <a:solidFill>
                <a:schemeClr val="tx1"/>
              </a:solidFill>
            </a:endParaRPr>
          </a:p>
        </p:txBody>
      </p:sp>
      <p:sp>
        <p:nvSpPr>
          <p:cNvPr id="37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sp>
        <p:nvSpPr>
          <p:cNvPr id="2" name="Obdĺžnik 1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8" name="Obrázok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21" name="BlokTextu 20"/>
          <p:cNvSpPr txBox="1"/>
          <p:nvPr/>
        </p:nvSpPr>
        <p:spPr>
          <a:xfrm>
            <a:off x="1668196" y="2147410"/>
            <a:ext cx="2059428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6925" indent="-796925" algn="l">
              <a:lnSpc>
                <a:spcPct val="150000"/>
              </a:lnSpc>
              <a:buFont typeface="+mj-lt"/>
              <a:buAutoNum type="arabicPeriod"/>
            </a:pPr>
            <a:r>
              <a:rPr lang="sk-SK" sz="4000" dirty="0" smtClean="0">
                <a:solidFill>
                  <a:srgbClr val="1E4E9D"/>
                </a:solidFill>
              </a:rPr>
              <a:t>Základné informácie</a:t>
            </a:r>
          </a:p>
          <a:p>
            <a:pPr marL="796925" indent="-796925" algn="l">
              <a:lnSpc>
                <a:spcPct val="150000"/>
              </a:lnSpc>
              <a:buFont typeface="+mj-lt"/>
              <a:buAutoNum type="arabicPeriod"/>
            </a:pPr>
            <a:r>
              <a:rPr lang="sk-SK" sz="4000" dirty="0" smtClean="0">
                <a:solidFill>
                  <a:srgbClr val="1E4E9D"/>
                </a:solidFill>
              </a:rPr>
              <a:t>Harmonogram a rozpočet na poukážky</a:t>
            </a:r>
          </a:p>
          <a:p>
            <a:pPr marL="796925" indent="-796925" algn="l">
              <a:lnSpc>
                <a:spcPct val="150000"/>
              </a:lnSpc>
              <a:buFont typeface="+mj-lt"/>
              <a:buAutoNum type="arabicPeriod"/>
            </a:pPr>
            <a:r>
              <a:rPr lang="sk-SK" sz="4000" dirty="0" smtClean="0">
                <a:solidFill>
                  <a:srgbClr val="1E4E9D"/>
                </a:solidFill>
              </a:rPr>
              <a:t>Výhody Zelenej solidarity</a:t>
            </a:r>
            <a:endParaRPr lang="sk-SK" sz="4000" dirty="0">
              <a:solidFill>
                <a:srgbClr val="1E4E9D"/>
              </a:solidFill>
            </a:endParaRPr>
          </a:p>
          <a:p>
            <a:pPr marL="796925" indent="-796925" algn="l">
              <a:lnSpc>
                <a:spcPct val="150000"/>
              </a:lnSpc>
              <a:buFont typeface="+mj-lt"/>
              <a:buAutoNum type="arabicPeriod"/>
            </a:pPr>
            <a:r>
              <a:rPr lang="sk-SK" sz="4000" dirty="0" smtClean="0">
                <a:solidFill>
                  <a:srgbClr val="1E4E9D"/>
                </a:solidFill>
              </a:rPr>
              <a:t>Kto má nárok na podporu pre nízkopríjmové domácnosti</a:t>
            </a:r>
          </a:p>
          <a:p>
            <a:pPr marL="796925" indent="-796925" algn="l">
              <a:lnSpc>
                <a:spcPct val="150000"/>
              </a:lnSpc>
              <a:buFont typeface="+mj-lt"/>
              <a:buAutoNum type="arabicPeriod"/>
            </a:pPr>
            <a:r>
              <a:rPr lang="sk-SK" sz="4000" dirty="0" smtClean="0">
                <a:solidFill>
                  <a:srgbClr val="1E4E9D"/>
                </a:solidFill>
              </a:rPr>
              <a:t>Podporované zariadenia a výška príspevkov</a:t>
            </a:r>
          </a:p>
          <a:p>
            <a:pPr marL="796925" indent="-796925" algn="l">
              <a:lnSpc>
                <a:spcPct val="150000"/>
              </a:lnSpc>
              <a:buFont typeface="+mj-lt"/>
              <a:buAutoNum type="arabicPeriod"/>
            </a:pPr>
            <a:r>
              <a:rPr lang="sk-SK" sz="4000" dirty="0" smtClean="0">
                <a:solidFill>
                  <a:srgbClr val="1E4E9D"/>
                </a:solidFill>
              </a:rPr>
              <a:t>Ako na to v Zelenej solidarite </a:t>
            </a:r>
          </a:p>
          <a:p>
            <a:pPr marL="796925" indent="-796925" algn="l">
              <a:lnSpc>
                <a:spcPct val="150000"/>
              </a:lnSpc>
              <a:buFont typeface="+mj-lt"/>
              <a:buAutoNum type="arabicPeriod"/>
            </a:pPr>
            <a:r>
              <a:rPr lang="sk-SK" sz="4000" dirty="0" smtClean="0">
                <a:solidFill>
                  <a:srgbClr val="1E4E9D"/>
                </a:solidFill>
              </a:rPr>
              <a:t>Na </a:t>
            </a:r>
            <a:r>
              <a:rPr lang="sk-SK" sz="4000" dirty="0">
                <a:solidFill>
                  <a:srgbClr val="1E4E9D"/>
                </a:solidFill>
              </a:rPr>
              <a:t>čo si dať pozor pri vypĺňaní žiadosti o </a:t>
            </a:r>
            <a:r>
              <a:rPr lang="sk-SK" sz="4000" dirty="0" smtClean="0">
                <a:solidFill>
                  <a:srgbClr val="1E4E9D"/>
                </a:solidFill>
              </a:rPr>
              <a:t>poukážku</a:t>
            </a:r>
            <a:endParaRPr lang="sk-SK" sz="4000" dirty="0">
              <a:solidFill>
                <a:srgbClr val="1E4E9D"/>
              </a:solidFill>
            </a:endParaRPr>
          </a:p>
          <a:p>
            <a:pPr marL="796925" indent="-796925" algn="l">
              <a:lnSpc>
                <a:spcPct val="150000"/>
              </a:lnSpc>
              <a:buFont typeface="+mj-lt"/>
              <a:buAutoNum type="arabicPeriod"/>
            </a:pPr>
            <a:r>
              <a:rPr lang="sk-SK" sz="4000" dirty="0" smtClean="0">
                <a:solidFill>
                  <a:srgbClr val="1E4E9D"/>
                </a:solidFill>
              </a:rPr>
              <a:t>Kde nájdete informácie a kde vám pomôžeme</a:t>
            </a:r>
          </a:p>
          <a:p>
            <a:pPr marL="796925" indent="-796925" algn="l">
              <a:lnSpc>
                <a:spcPct val="150000"/>
              </a:lnSpc>
              <a:buFont typeface="+mj-lt"/>
              <a:buAutoNum type="arabicPeriod"/>
            </a:pPr>
            <a:r>
              <a:rPr lang="sk-SK" sz="4000" dirty="0" smtClean="0">
                <a:solidFill>
                  <a:srgbClr val="1E4E9D"/>
                </a:solidFill>
              </a:rPr>
              <a:t>Diskusia</a:t>
            </a:r>
          </a:p>
        </p:txBody>
      </p:sp>
      <p:sp>
        <p:nvSpPr>
          <p:cNvPr id="11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Program - témy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2077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Základné informácie 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2" name="Text Placeholder 6"/>
          <p:cNvSpPr txBox="1">
            <a:spLocks/>
          </p:cNvSpPr>
          <p:nvPr/>
        </p:nvSpPr>
        <p:spPr>
          <a:xfrm>
            <a:off x="1665905" y="2121871"/>
            <a:ext cx="21975367" cy="8741993"/>
          </a:xfrm>
          <a:prstGeom prst="rect">
            <a:avLst/>
          </a:prstGeom>
        </p:spPr>
        <p:txBody>
          <a:bodyPr/>
          <a:lstStyle>
            <a:lvl1pPr algn="ctr" defTabSz="584200">
              <a:defRPr sz="4400">
                <a:latin typeface="+mn-lt"/>
                <a:ea typeface="+mn-ea"/>
                <a:cs typeface="+mn-cs"/>
                <a:sym typeface="Helvetica Light"/>
              </a:defRPr>
            </a:lvl1pPr>
            <a:lvl2pPr indent="228600" algn="ctr" defTabSz="584200">
              <a:defRPr sz="4400">
                <a:latin typeface="+mn-lt"/>
                <a:ea typeface="+mn-ea"/>
                <a:cs typeface="+mn-cs"/>
                <a:sym typeface="Helvetica Light"/>
              </a:defRPr>
            </a:lvl2pPr>
            <a:lvl3pPr indent="457200" algn="ctr" defTabSz="584200">
              <a:defRPr sz="4400">
                <a:latin typeface="+mn-lt"/>
                <a:ea typeface="+mn-ea"/>
                <a:cs typeface="+mn-cs"/>
                <a:sym typeface="Helvetica Light"/>
              </a:defRPr>
            </a:lvl3pPr>
            <a:lvl4pPr indent="685800" algn="ctr" defTabSz="584200">
              <a:defRPr sz="4400">
                <a:latin typeface="+mn-lt"/>
                <a:ea typeface="+mn-ea"/>
                <a:cs typeface="+mn-cs"/>
                <a:sym typeface="Helvetica Light"/>
              </a:defRPr>
            </a:lvl4pPr>
            <a:lvl5pPr indent="914400" algn="ctr" defTabSz="584200">
              <a:defRPr sz="4400">
                <a:latin typeface="+mn-lt"/>
                <a:ea typeface="+mn-ea"/>
                <a:cs typeface="+mn-cs"/>
                <a:sym typeface="Helvetica Light"/>
              </a:defRPr>
            </a:lvl5pPr>
            <a:lvl6pPr indent="1143000" algn="ctr" defTabSz="584200">
              <a:defRPr sz="4400">
                <a:latin typeface="+mn-lt"/>
                <a:ea typeface="+mn-ea"/>
                <a:cs typeface="+mn-cs"/>
                <a:sym typeface="Helvetica Light"/>
              </a:defRPr>
            </a:lvl6pPr>
            <a:lvl7pPr indent="1371600" algn="ctr" defTabSz="584200">
              <a:defRPr sz="4400">
                <a:latin typeface="+mn-lt"/>
                <a:ea typeface="+mn-ea"/>
                <a:cs typeface="+mn-cs"/>
                <a:sym typeface="Helvetica Light"/>
              </a:defRPr>
            </a:lvl7pPr>
            <a:lvl8pPr indent="1600200" algn="ctr" defTabSz="584200">
              <a:defRPr sz="4400">
                <a:latin typeface="+mn-lt"/>
                <a:ea typeface="+mn-ea"/>
                <a:cs typeface="+mn-cs"/>
                <a:sym typeface="Helvetica Light"/>
              </a:defRPr>
            </a:lvl8pPr>
            <a:lvl9pPr indent="1828800" algn="ctr" defTabSz="584200">
              <a:defRPr sz="4400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rtl="0" eaLnBrk="1" fontAlgn="auto" latinLnBrk="0" hangingPunct="1"/>
            <a:r>
              <a:rPr lang="sk-SK" sz="4000" b="1" dirty="0" smtClean="0">
                <a:solidFill>
                  <a:srgbClr val="0056A3"/>
                </a:solidFill>
              </a:rPr>
              <a:t>Národný projekt: Zelená solidarita </a:t>
            </a:r>
          </a:p>
          <a:p>
            <a:pPr algn="l" rtl="0" eaLnBrk="1" fontAlgn="auto" latinLnBrk="0" hangingPunct="1"/>
            <a:endParaRPr lang="sk-SK" sz="4000" b="1" dirty="0" smtClean="0">
              <a:solidFill>
                <a:srgbClr val="0056A3"/>
              </a:solidFill>
            </a:endParaRPr>
          </a:p>
          <a:p>
            <a:pPr algn="l" rtl="0" eaLnBrk="1" fontAlgn="auto" latinLnBrk="0" hangingPunct="1"/>
            <a:r>
              <a:rPr lang="sk-SK" sz="4000" b="1" dirty="0" smtClean="0">
                <a:solidFill>
                  <a:srgbClr val="0056A3"/>
                </a:solidFill>
              </a:rPr>
              <a:t>Trvanie</a:t>
            </a:r>
            <a:r>
              <a:rPr lang="sk-SK" sz="4000" b="1" dirty="0">
                <a:solidFill>
                  <a:srgbClr val="0056A3"/>
                </a:solidFill>
              </a:rPr>
              <a:t>:		</a:t>
            </a:r>
            <a:r>
              <a:rPr lang="sk-SK" sz="4000" b="1" dirty="0" smtClean="0">
                <a:solidFill>
                  <a:srgbClr val="0056A3"/>
                </a:solidFill>
              </a:rPr>
              <a:t>		</a:t>
            </a:r>
            <a:r>
              <a:rPr lang="sk-SK" sz="4000" dirty="0" smtClean="0"/>
              <a:t>2023 </a:t>
            </a:r>
            <a:r>
              <a:rPr lang="sk-SK" sz="4000" dirty="0"/>
              <a:t>– 2027 (2029)</a:t>
            </a:r>
          </a:p>
          <a:p>
            <a:pPr algn="l">
              <a:lnSpc>
                <a:spcPct val="150000"/>
              </a:lnSpc>
            </a:pPr>
            <a:r>
              <a:rPr lang="sk-SK" sz="4000" b="1" dirty="0">
                <a:solidFill>
                  <a:srgbClr val="0056A3"/>
                </a:solidFill>
              </a:rPr>
              <a:t>Financovanie:	</a:t>
            </a:r>
            <a:r>
              <a:rPr lang="sk-SK" sz="4000" dirty="0"/>
              <a:t>Európsky fond regionálneho rozvoja a štátny rozpočet </a:t>
            </a:r>
            <a:r>
              <a:rPr lang="sk-SK" sz="4000" dirty="0" smtClean="0"/>
              <a:t>SR </a:t>
            </a:r>
          </a:p>
          <a:p>
            <a:pPr algn="l">
              <a:lnSpc>
                <a:spcPct val="150000"/>
              </a:lnSpc>
            </a:pPr>
            <a:r>
              <a:rPr lang="sk-SK" sz="4000" dirty="0"/>
              <a:t>	</a:t>
            </a:r>
            <a:r>
              <a:rPr lang="sk-SK" sz="4000" dirty="0" smtClean="0"/>
              <a:t>					prostredníctvom </a:t>
            </a:r>
            <a:r>
              <a:rPr lang="sk-SK" sz="4000" dirty="0"/>
              <a:t>P</a:t>
            </a:r>
            <a:r>
              <a:rPr lang="sk-SK" sz="4000" dirty="0" smtClean="0"/>
              <a:t>rogramu Slovensko </a:t>
            </a:r>
            <a:br>
              <a:rPr lang="sk-SK" sz="4000" dirty="0" smtClean="0"/>
            </a:br>
            <a:r>
              <a:rPr lang="sk-SK" sz="4000" dirty="0" smtClean="0"/>
              <a:t>						EKOLOGICKÉ </a:t>
            </a:r>
            <a:r>
              <a:rPr lang="sk-SK" sz="4000" dirty="0"/>
              <a:t>SLOVENSKO PRE BUDÚCE </a:t>
            </a:r>
            <a:r>
              <a:rPr lang="sk-SK" sz="4000" dirty="0" smtClean="0"/>
              <a:t>GENERÁCIE </a:t>
            </a:r>
          </a:p>
          <a:p>
            <a:pPr algn="l">
              <a:lnSpc>
                <a:spcPct val="150000"/>
              </a:lnSpc>
            </a:pPr>
            <a:r>
              <a:rPr lang="sk-SK" sz="4000" b="1" dirty="0" smtClean="0">
                <a:solidFill>
                  <a:srgbClr val="0056A3"/>
                </a:solidFill>
              </a:rPr>
              <a:t>Špecifický </a:t>
            </a:r>
            <a:r>
              <a:rPr lang="sk-SK" sz="4000" b="1" dirty="0">
                <a:solidFill>
                  <a:srgbClr val="0056A3"/>
                </a:solidFill>
              </a:rPr>
              <a:t>cieľ:   	</a:t>
            </a:r>
            <a:r>
              <a:rPr lang="sk-SK" sz="4000" dirty="0"/>
              <a:t>2.2 – Podpora energie z obnoviteľných zdrojov</a:t>
            </a:r>
          </a:p>
          <a:p>
            <a:pPr algn="l">
              <a:lnSpc>
                <a:spcPct val="150000"/>
              </a:lnSpc>
            </a:pPr>
            <a:r>
              <a:rPr lang="sk-SK" sz="4000" b="1" dirty="0">
                <a:solidFill>
                  <a:srgbClr val="0056A3"/>
                </a:solidFill>
              </a:rPr>
              <a:t>Opatrenie:	</a:t>
            </a:r>
            <a:r>
              <a:rPr lang="sk-SK" sz="4000" b="1" dirty="0" smtClean="0">
                <a:solidFill>
                  <a:srgbClr val="0056A3"/>
                </a:solidFill>
              </a:rPr>
              <a:t>		</a:t>
            </a:r>
            <a:r>
              <a:rPr lang="sk-SK" sz="4000" dirty="0" smtClean="0"/>
              <a:t>2.2.3 - Podpora </a:t>
            </a:r>
            <a:r>
              <a:rPr lang="sk-SK" sz="4000" dirty="0"/>
              <a:t>využívania OZE v domácnostiach </a:t>
            </a:r>
          </a:p>
          <a:p>
            <a:pPr algn="l"/>
            <a:r>
              <a:rPr lang="sk-SK" sz="4000" b="1" dirty="0" smtClean="0">
                <a:solidFill>
                  <a:srgbClr val="0056A3"/>
                </a:solidFill>
              </a:rPr>
              <a:t>Alokácia:</a:t>
            </a:r>
            <a:r>
              <a:rPr lang="sk-SK" sz="4000" b="1" dirty="0">
                <a:solidFill>
                  <a:srgbClr val="0056A3"/>
                </a:solidFill>
              </a:rPr>
              <a:t>	</a:t>
            </a:r>
            <a:r>
              <a:rPr lang="sk-SK" sz="4000" b="1" dirty="0" smtClean="0">
                <a:solidFill>
                  <a:srgbClr val="0056A3"/>
                </a:solidFill>
              </a:rPr>
              <a:t>		</a:t>
            </a:r>
            <a:r>
              <a:rPr lang="sk-SK" sz="4000" dirty="0" smtClean="0">
                <a:solidFill>
                  <a:schemeClr val="tx1"/>
                </a:solidFill>
              </a:rPr>
              <a:t>28,4</a:t>
            </a:r>
            <a:r>
              <a:rPr lang="sk-SK" sz="4000" dirty="0" smtClean="0"/>
              <a:t> milióna </a:t>
            </a:r>
            <a:r>
              <a:rPr lang="sk-SK" sz="4000" dirty="0"/>
              <a:t>€ na </a:t>
            </a:r>
            <a:r>
              <a:rPr lang="sk-SK" sz="4000" dirty="0" smtClean="0"/>
              <a:t>príspevky pre domácnosti</a:t>
            </a:r>
            <a:endParaRPr lang="sk-SK" sz="4000" dirty="0"/>
          </a:p>
          <a:p>
            <a:pPr algn="l">
              <a:lnSpc>
                <a:spcPct val="150000"/>
              </a:lnSpc>
            </a:pPr>
            <a:r>
              <a:rPr lang="sk-SK" sz="4000" b="1" dirty="0">
                <a:solidFill>
                  <a:srgbClr val="0056A3"/>
                </a:solidFill>
              </a:rPr>
              <a:t>Cieľ:		</a:t>
            </a:r>
            <a:r>
              <a:rPr lang="sk-SK" sz="4000" b="1" dirty="0" smtClean="0">
                <a:solidFill>
                  <a:srgbClr val="0056A3"/>
                </a:solidFill>
              </a:rPr>
              <a:t>			</a:t>
            </a:r>
            <a:r>
              <a:rPr lang="sk-SK" sz="4000" dirty="0" smtClean="0"/>
              <a:t>Zvýšenie podielu využitia obnoviteľných zdrojov a zníženie emisií skleníkových plynov</a:t>
            </a:r>
            <a:br>
              <a:rPr lang="sk-SK" sz="4000" dirty="0" smtClean="0"/>
            </a:br>
            <a:r>
              <a:rPr lang="sk-SK" sz="4000" dirty="0" smtClean="0"/>
              <a:t>						Poskytovanie </a:t>
            </a:r>
            <a:r>
              <a:rPr lang="sk-SK" sz="4000" dirty="0"/>
              <a:t>podpory pre domácnosti ohrozené </a:t>
            </a:r>
            <a:r>
              <a:rPr lang="sk-SK" sz="4000" dirty="0" smtClean="0"/>
              <a:t>energetickou chudobou</a:t>
            </a:r>
            <a:endParaRPr lang="sk-SK" sz="4000" dirty="0"/>
          </a:p>
          <a:p>
            <a:pPr algn="l" rtl="0" eaLnBrk="1" fontAlgn="auto" latinLnBrk="0" hangingPunct="1"/>
            <a:endParaRPr lang="sk-SK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8900" indent="-88900" algn="l">
              <a:buClr>
                <a:srgbClr val="0056A3"/>
              </a:buClr>
              <a:buSzPct val="130000"/>
            </a:pPr>
            <a:endParaRPr lang="sk-SK" sz="4000" dirty="0" smtClean="0">
              <a:solidFill>
                <a:schemeClr val="tx1"/>
              </a:solidFill>
            </a:endParaRPr>
          </a:p>
        </p:txBody>
      </p:sp>
      <p:sp>
        <p:nvSpPr>
          <p:cNvPr id="9" name="Obdĺžnik 8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15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5378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Harmonogram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1606824" y="2455865"/>
            <a:ext cx="2232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rtl="0"/>
            <a:r>
              <a:rPr lang="sk-SK" sz="4000" b="1" kern="1200" dirty="0" smtClean="0">
                <a:solidFill>
                  <a:srgbClr val="0056A3"/>
                </a:solidFill>
                <a:latin typeface="+mj-lt"/>
              </a:rPr>
              <a:t>Spustenie projektu Zelená solidarita od 28. 10. 2024</a:t>
            </a:r>
          </a:p>
        </p:txBody>
      </p:sp>
      <p:sp>
        <p:nvSpPr>
          <p:cNvPr id="9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sp>
        <p:nvSpPr>
          <p:cNvPr id="19" name="TextBox 7"/>
          <p:cNvSpPr txBox="1"/>
          <p:nvPr/>
        </p:nvSpPr>
        <p:spPr>
          <a:xfrm>
            <a:off x="3221808" y="8360799"/>
            <a:ext cx="4732611" cy="920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3"/>
              </a:lnSpc>
            </a:pPr>
            <a:r>
              <a:rPr lang="sk-SK" sz="4000" dirty="0" smtClean="0">
                <a:solidFill>
                  <a:srgbClr val="000000"/>
                </a:solidFill>
                <a:ea typeface="Open Sans Bold"/>
                <a:cs typeface="Open Sans Bold"/>
                <a:sym typeface="Open Sans Bold"/>
              </a:rPr>
              <a:t>registrácia žiadostí </a:t>
            </a:r>
          </a:p>
          <a:p>
            <a:pPr algn="ctr">
              <a:lnSpc>
                <a:spcPts val="3493"/>
              </a:lnSpc>
            </a:pPr>
            <a:r>
              <a:rPr lang="sk-SK" sz="4000" dirty="0" smtClean="0">
                <a:solidFill>
                  <a:srgbClr val="000000"/>
                </a:solidFill>
                <a:ea typeface="Open Sans Bold"/>
                <a:cs typeface="Open Sans Bold"/>
                <a:sym typeface="Open Sans Bold"/>
              </a:rPr>
              <a:t>pre domácnosti</a:t>
            </a:r>
            <a:endParaRPr lang="sk-SK" sz="4000" dirty="0">
              <a:solidFill>
                <a:srgbClr val="000000"/>
              </a:solidFill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1" name="TextBox 9"/>
          <p:cNvSpPr txBox="1"/>
          <p:nvPr/>
        </p:nvSpPr>
        <p:spPr>
          <a:xfrm>
            <a:off x="15385747" y="9995949"/>
            <a:ext cx="5947102" cy="481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5"/>
              </a:lnSpc>
            </a:pPr>
            <a:r>
              <a:rPr lang="sk-SK" sz="4000" b="1" dirty="0" smtClean="0">
                <a:solidFill>
                  <a:srgbClr val="204D9E"/>
                </a:solidFill>
                <a:latin typeface="+mj-lt"/>
                <a:ea typeface="Open Sans Bold"/>
                <a:cs typeface="Open Sans Bold"/>
                <a:sym typeface="Open Sans Bold"/>
              </a:rPr>
              <a:t>vždy v utorok o 11.00 h</a:t>
            </a:r>
            <a:endParaRPr lang="sk-SK" sz="4000" b="1" dirty="0">
              <a:solidFill>
                <a:srgbClr val="204D9E"/>
              </a:solidFill>
              <a:latin typeface="+mj-lt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14908235" y="9339271"/>
            <a:ext cx="6902126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86"/>
              </a:lnSpc>
            </a:pPr>
            <a:r>
              <a:rPr lang="sk-SK" sz="4000" b="1" dirty="0" smtClean="0">
                <a:solidFill>
                  <a:srgbClr val="204D9E"/>
                </a:solidFill>
                <a:ea typeface="Open Sans Bold"/>
                <a:cs typeface="Open Sans Bold"/>
                <a:sym typeface="Open Sans Bold"/>
              </a:rPr>
              <a:t>po overení splnenia podmienok</a:t>
            </a:r>
            <a:endParaRPr lang="en-US" sz="4000" b="1" dirty="0">
              <a:solidFill>
                <a:srgbClr val="204D9E"/>
              </a:solidFill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4" name="TextBox 12"/>
          <p:cNvSpPr txBox="1"/>
          <p:nvPr/>
        </p:nvSpPr>
        <p:spPr>
          <a:xfrm>
            <a:off x="9294593" y="8374907"/>
            <a:ext cx="4732611" cy="920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3"/>
              </a:lnSpc>
            </a:pPr>
            <a:r>
              <a:rPr lang="sk-SK" sz="4000" dirty="0" smtClean="0">
                <a:solidFill>
                  <a:srgbClr val="000000"/>
                </a:solidFill>
                <a:ea typeface="Open Sans Bold"/>
                <a:cs typeface="Open Sans Bold"/>
                <a:sym typeface="Open Sans Bold"/>
              </a:rPr>
              <a:t>aktivácia žiadostí zhotoviteľmi</a:t>
            </a:r>
            <a:endParaRPr lang="sk-SK" sz="4000" dirty="0">
              <a:solidFill>
                <a:srgbClr val="000000"/>
              </a:solidFill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5367378" y="8423380"/>
            <a:ext cx="4732611" cy="858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3"/>
              </a:lnSpc>
            </a:pPr>
            <a:r>
              <a:rPr lang="sk-SK" sz="4000" dirty="0" smtClean="0">
                <a:solidFill>
                  <a:srgbClr val="000000"/>
                </a:solidFill>
                <a:ea typeface="Open Sans Bold"/>
                <a:cs typeface="Open Sans Bold"/>
                <a:sym typeface="Open Sans Bold"/>
              </a:rPr>
              <a:t>vydávanie poukážok</a:t>
            </a:r>
          </a:p>
          <a:p>
            <a:pPr algn="ctr">
              <a:lnSpc>
                <a:spcPts val="3493"/>
              </a:lnSpc>
            </a:pPr>
            <a:endParaRPr lang="sk-SK" sz="2495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6" name="TextBox 11"/>
          <p:cNvSpPr txBox="1"/>
          <p:nvPr/>
        </p:nvSpPr>
        <p:spPr>
          <a:xfrm>
            <a:off x="8749760" y="9617681"/>
            <a:ext cx="5683074" cy="481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86"/>
              </a:lnSpc>
            </a:pPr>
            <a:r>
              <a:rPr lang="sk-SK" sz="4000" b="1" dirty="0" smtClean="0">
                <a:solidFill>
                  <a:srgbClr val="204D9E"/>
                </a:solidFill>
                <a:ea typeface="Open Sans Bold"/>
                <a:cs typeface="Open Sans Bold"/>
                <a:sym typeface="Open Sans Bold"/>
              </a:rPr>
              <a:t>otvorená</a:t>
            </a:r>
            <a:endParaRPr lang="en-US" sz="4000" b="1" dirty="0">
              <a:solidFill>
                <a:srgbClr val="204D9E"/>
              </a:solidFill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7" name="TextBox 11"/>
          <p:cNvSpPr txBox="1"/>
          <p:nvPr/>
        </p:nvSpPr>
        <p:spPr>
          <a:xfrm>
            <a:off x="2746577" y="9594594"/>
            <a:ext cx="5683074" cy="481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86"/>
              </a:lnSpc>
            </a:pPr>
            <a:r>
              <a:rPr lang="sk-SK" sz="4000" b="1" dirty="0" smtClean="0">
                <a:solidFill>
                  <a:srgbClr val="204D9E"/>
                </a:solidFill>
                <a:ea typeface="Open Sans Bold"/>
                <a:cs typeface="Open Sans Bold"/>
                <a:sym typeface="Open Sans Bold"/>
              </a:rPr>
              <a:t>otvorená</a:t>
            </a:r>
            <a:endParaRPr lang="en-US" sz="4000" b="1" dirty="0">
              <a:solidFill>
                <a:srgbClr val="204D9E"/>
              </a:solidFill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019" y="4438602"/>
            <a:ext cx="3200565" cy="3200565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0392" y="4388115"/>
            <a:ext cx="3200565" cy="3200565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714" y="4463871"/>
            <a:ext cx="3200565" cy="320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9650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Rozpočet na poukážky a stav čerpania Zelená solidarita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2437822"/>
            <a:ext cx="10912962" cy="143220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800" y="2395694"/>
            <a:ext cx="18715428" cy="8724213"/>
          </a:xfrm>
          <a:prstGeom prst="rect">
            <a:avLst/>
          </a:prstGeom>
        </p:spPr>
      </p:pic>
      <p:sp>
        <p:nvSpPr>
          <p:cNvPr id="12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4923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Výhody: V Zelenej solidarite je vyššia miera podpory aj vyššie zvýhodnenie 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9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1531453" y="3059909"/>
            <a:ext cx="22685883" cy="3718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95015" lvl="1" indent="-447507" algn="l">
              <a:lnSpc>
                <a:spcPts val="5803"/>
              </a:lnSpc>
              <a:buFont typeface="Arial"/>
              <a:buChar char="•"/>
            </a:pPr>
            <a:r>
              <a:rPr lang="sk-SK" sz="4000" dirty="0" smtClean="0">
                <a:solidFill>
                  <a:srgbClr val="000000"/>
                </a:solidFill>
              </a:rPr>
              <a:t>Podpora až</a:t>
            </a:r>
            <a:r>
              <a:rPr lang="sk-SK" sz="4000" dirty="0" smtClean="0">
                <a:solidFill>
                  <a:srgbClr val="204D9E"/>
                </a:solidFill>
              </a:rPr>
              <a:t> </a:t>
            </a:r>
            <a:r>
              <a:rPr lang="sk-SK" sz="4000" b="1" dirty="0" smtClean="0">
                <a:solidFill>
                  <a:schemeClr val="tx1"/>
                </a:solidFill>
              </a:rPr>
              <a:t>do výšky 50 % </a:t>
            </a:r>
            <a:r>
              <a:rPr lang="sk-SK" sz="4000" dirty="0" smtClean="0">
                <a:solidFill>
                  <a:srgbClr val="000000"/>
                </a:solidFill>
              </a:rPr>
              <a:t>oprávnených výdavkov</a:t>
            </a:r>
          </a:p>
          <a:p>
            <a:pPr marL="895015" lvl="1" indent="-447507" algn="l">
              <a:lnSpc>
                <a:spcPts val="5803"/>
              </a:lnSpc>
              <a:buFont typeface="Arial"/>
              <a:buChar char="•"/>
            </a:pPr>
            <a:r>
              <a:rPr lang="sk-SK" sz="4000" dirty="0" smtClean="0">
                <a:solidFill>
                  <a:srgbClr val="000000"/>
                </a:solidFill>
              </a:rPr>
              <a:t>Zvýhodnenie: Zvýšenie základnej sadzby </a:t>
            </a:r>
            <a:r>
              <a:rPr lang="sk-SK" sz="4000" b="1" dirty="0" smtClean="0">
                <a:solidFill>
                  <a:srgbClr val="000000"/>
                </a:solidFill>
              </a:rPr>
              <a:t>o 15 %</a:t>
            </a:r>
          </a:p>
          <a:p>
            <a:pPr marL="447508" lvl="4" indent="0" algn="l">
              <a:lnSpc>
                <a:spcPts val="5803"/>
              </a:lnSpc>
            </a:pPr>
            <a:r>
              <a:rPr lang="sk-SK" sz="4000" dirty="0" smtClean="0">
                <a:solidFill>
                  <a:srgbClr val="000000"/>
                </a:solidFill>
              </a:rPr>
              <a:t>			- Domácnosti v rodinných domoch pri inštalácii </a:t>
            </a:r>
            <a:r>
              <a:rPr lang="sk-SK" sz="4000" dirty="0" err="1" smtClean="0">
                <a:solidFill>
                  <a:srgbClr val="000000"/>
                </a:solidFill>
              </a:rPr>
              <a:t>bezemisných</a:t>
            </a:r>
            <a:r>
              <a:rPr lang="sk-SK" sz="4000" dirty="0" smtClean="0">
                <a:solidFill>
                  <a:srgbClr val="000000"/>
                </a:solidFill>
              </a:rPr>
              <a:t> zariadení v oblasti 						   				   riadenia kvality ovzdušia</a:t>
            </a:r>
          </a:p>
          <a:p>
            <a:pPr marL="447508" lvl="1" indent="0" algn="l">
              <a:lnSpc>
                <a:spcPts val="5803"/>
              </a:lnSpc>
            </a:pPr>
            <a:r>
              <a:rPr lang="sk-SK" sz="4000" dirty="0" smtClean="0">
                <a:solidFill>
                  <a:srgbClr val="000000"/>
                </a:solidFill>
              </a:rPr>
              <a:t>			- Domácnosti, ktoré prestanú využívať tuhé palivá</a:t>
            </a:r>
            <a:endParaRPr lang="sk-SK" sz="4000" dirty="0">
              <a:solidFill>
                <a:srgbClr val="000000"/>
              </a:solidFill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1681480" y="2318460"/>
            <a:ext cx="5975445" cy="705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03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204D9E"/>
                </a:solidFill>
                <a:latin typeface="+mj-lt"/>
              </a:rPr>
              <a:t>Zelená</a:t>
            </a:r>
            <a:r>
              <a:rPr lang="en-US" sz="4400" b="1" dirty="0">
                <a:solidFill>
                  <a:srgbClr val="204D9E"/>
                </a:solidFill>
                <a:latin typeface="+mj-lt"/>
              </a:rPr>
              <a:t> </a:t>
            </a:r>
            <a:r>
              <a:rPr lang="en-US" sz="4400" b="1" dirty="0" err="1">
                <a:solidFill>
                  <a:srgbClr val="204D9E"/>
                </a:solidFill>
                <a:latin typeface="+mj-lt"/>
              </a:rPr>
              <a:t>domácnostiam</a:t>
            </a:r>
            <a:endParaRPr lang="en-US" sz="4400" b="1" dirty="0">
              <a:solidFill>
                <a:srgbClr val="204D9E"/>
              </a:solidFill>
              <a:latin typeface="+mj-lt"/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1531453" y="7142534"/>
            <a:ext cx="4409482" cy="706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95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204D9E"/>
                </a:solidFill>
              </a:rPr>
              <a:t>Zelená</a:t>
            </a:r>
            <a:r>
              <a:rPr lang="en-US" sz="4400" b="1" dirty="0">
                <a:solidFill>
                  <a:srgbClr val="204D9E"/>
                </a:solidFill>
              </a:rPr>
              <a:t> </a:t>
            </a:r>
            <a:r>
              <a:rPr lang="en-US" sz="4400" b="1" dirty="0" err="1">
                <a:solidFill>
                  <a:srgbClr val="204D9E"/>
                </a:solidFill>
              </a:rPr>
              <a:t>solidarita</a:t>
            </a:r>
            <a:endParaRPr lang="en-US" sz="4400" b="1" dirty="0">
              <a:solidFill>
                <a:srgbClr val="204D9E"/>
              </a:solidFill>
            </a:endParaRPr>
          </a:p>
        </p:txBody>
      </p:sp>
      <p:sp>
        <p:nvSpPr>
          <p:cNvPr id="15" name="TextBox 7"/>
          <p:cNvSpPr txBox="1"/>
          <p:nvPr/>
        </p:nvSpPr>
        <p:spPr>
          <a:xfrm>
            <a:off x="1531453" y="8059291"/>
            <a:ext cx="22829899" cy="2975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95015" lvl="1" indent="-447507" algn="l">
              <a:lnSpc>
                <a:spcPts val="5803"/>
              </a:lnSpc>
              <a:buFont typeface="Arial"/>
              <a:buChar char="•"/>
            </a:pPr>
            <a:r>
              <a:rPr lang="sk-SK" sz="4000" dirty="0" smtClean="0">
                <a:solidFill>
                  <a:srgbClr val="000000"/>
                </a:solidFill>
              </a:rPr>
              <a:t>Podpora nízkopríjmovým domácnostiam až </a:t>
            </a:r>
            <a:r>
              <a:rPr lang="sk-SK" sz="4000" b="1" dirty="0" smtClean="0">
                <a:solidFill>
                  <a:schemeClr val="tx1"/>
                </a:solidFill>
              </a:rPr>
              <a:t>do výšky 90 % </a:t>
            </a:r>
            <a:r>
              <a:rPr lang="sk-SK" sz="4000" dirty="0" smtClean="0">
                <a:solidFill>
                  <a:srgbClr val="000000"/>
                </a:solidFill>
              </a:rPr>
              <a:t>oprávnených </a:t>
            </a:r>
            <a:r>
              <a:rPr lang="sk-SK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výdavkov</a:t>
            </a:r>
          </a:p>
          <a:p>
            <a:pPr marL="895015" lvl="1" indent="-447507" algn="l">
              <a:lnSpc>
                <a:spcPts val="5803"/>
              </a:lnSpc>
              <a:buFont typeface="Arial"/>
              <a:buChar char="•"/>
            </a:pPr>
            <a:r>
              <a:rPr lang="sk-SK" sz="4000" dirty="0" smtClean="0">
                <a:solidFill>
                  <a:srgbClr val="000000"/>
                </a:solidFill>
              </a:rPr>
              <a:t>Zvýhodnenie: </a:t>
            </a:r>
            <a:r>
              <a:rPr lang="sk-SK" sz="4000" dirty="0" smtClean="0"/>
              <a:t>Zvýšenie základnej sadzby </a:t>
            </a:r>
            <a:r>
              <a:rPr lang="sk-SK" sz="4000" b="1" dirty="0" smtClean="0"/>
              <a:t>o 80 %</a:t>
            </a:r>
          </a:p>
          <a:p>
            <a:pPr marL="447508" lvl="1" indent="0" algn="l">
              <a:lnSpc>
                <a:spcPts val="5803"/>
              </a:lnSpc>
            </a:pPr>
            <a:r>
              <a:rPr lang="sk-SK" sz="4000" b="1" dirty="0" smtClean="0"/>
              <a:t>			</a:t>
            </a:r>
            <a:r>
              <a:rPr lang="sk-SK" sz="4000" dirty="0" smtClean="0"/>
              <a:t>-</a:t>
            </a:r>
            <a:r>
              <a:rPr lang="sk-SK" sz="4000" b="1" dirty="0" smtClean="0"/>
              <a:t> </a:t>
            </a:r>
            <a:r>
              <a:rPr lang="sk-SK" sz="4000" dirty="0" smtClean="0"/>
              <a:t>Domácnosti s nízkym príjmom</a:t>
            </a:r>
          </a:p>
          <a:p>
            <a:pPr marL="447508" lvl="1" indent="0" algn="l">
              <a:lnSpc>
                <a:spcPts val="5803"/>
              </a:lnSpc>
            </a:pPr>
            <a:r>
              <a:rPr lang="sk-SK" sz="4000" dirty="0" smtClean="0"/>
              <a:t>			- Domácnosti </a:t>
            </a:r>
            <a:r>
              <a:rPr lang="sk-SK" sz="4000" dirty="0"/>
              <a:t>s nízkym príjmom a osobou s </a:t>
            </a:r>
            <a:r>
              <a:rPr lang="sk-SK" sz="4000" dirty="0" smtClean="0"/>
              <a:t>ŤZP</a:t>
            </a:r>
            <a:endParaRPr lang="en-US" sz="4000" dirty="0">
              <a:solidFill>
                <a:srgbClr val="204D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8989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Podmienky podpory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7" name="Zástupný objekt pre text 2"/>
          <p:cNvSpPr txBox="1">
            <a:spLocks/>
          </p:cNvSpPr>
          <p:nvPr/>
        </p:nvSpPr>
        <p:spPr>
          <a:xfrm>
            <a:off x="958752" y="2145980"/>
            <a:ext cx="22019100" cy="9104508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r>
              <a:rPr lang="sk-SK" sz="4000" b="1" dirty="0"/>
              <a:t>Kto </a:t>
            </a:r>
            <a:r>
              <a:rPr lang="sk-SK" sz="4000" b="1" dirty="0" smtClean="0"/>
              <a:t>má </a:t>
            </a:r>
            <a:r>
              <a:rPr lang="sk-SK" sz="4000" b="1" dirty="0"/>
              <a:t>nárok na podporu pre nízkopríjmové domácnosti</a:t>
            </a:r>
          </a:p>
          <a:p>
            <a:pPr lvl="1" indent="0">
              <a:buNone/>
            </a:pPr>
            <a:endParaRPr lang="sk-SK" sz="4000" dirty="0"/>
          </a:p>
          <a:p>
            <a:pPr lvl="1" indent="0">
              <a:buNone/>
            </a:pPr>
            <a:r>
              <a:rPr lang="sk-SK" sz="4000" dirty="0" smtClean="0"/>
              <a:t>Zvýhodnený </a:t>
            </a:r>
            <a:r>
              <a:rPr lang="sk-SK" sz="4000" dirty="0"/>
              <a:t>príspevok budú môcť využiť domácnosti, ktoré majú preukázateľný čistý príjem rovný alebo </a:t>
            </a:r>
            <a:r>
              <a:rPr lang="sk-SK" sz="4000" dirty="0" smtClean="0"/>
              <a:t>nižší, </a:t>
            </a:r>
            <a:r>
              <a:rPr lang="sk-SK" sz="4000" dirty="0"/>
              <a:t>ako je stanovený limit. </a:t>
            </a:r>
            <a:endParaRPr lang="sk-SK" sz="4000" dirty="0" smtClean="0"/>
          </a:p>
          <a:p>
            <a:pPr lvl="1" indent="0">
              <a:buNone/>
            </a:pPr>
            <a:endParaRPr lang="sk-SK" sz="4000" dirty="0" smtClean="0"/>
          </a:p>
          <a:p>
            <a:pPr lvl="1" indent="0">
              <a:buNone/>
            </a:pPr>
            <a:r>
              <a:rPr lang="sk-SK" sz="4000" dirty="0" smtClean="0"/>
              <a:t>Ten vychádza z definície Štatistického úradu SR v zmysle dostupných výsledkov zisťovania </a:t>
            </a:r>
            <a:br>
              <a:rPr lang="sk-SK" sz="4000" dirty="0" smtClean="0"/>
            </a:br>
            <a:r>
              <a:rPr lang="sk-SK" sz="4000" dirty="0" smtClean="0"/>
              <a:t>podľa metodiky EU SILC 23, </a:t>
            </a:r>
            <a:r>
              <a:rPr lang="sk-SK" sz="4000" dirty="0"/>
              <a:t>podľa ktorej je horná hranica okolo rozptylu rizika chudoby stanovená </a:t>
            </a:r>
            <a:r>
              <a:rPr lang="sk-SK" sz="4000" dirty="0" smtClean="0"/>
              <a:t/>
            </a:r>
            <a:br>
              <a:rPr lang="sk-SK" sz="4000" dirty="0" smtClean="0"/>
            </a:br>
            <a:r>
              <a:rPr lang="sk-SK" sz="4000" dirty="0" smtClean="0"/>
              <a:t>ako </a:t>
            </a:r>
            <a:r>
              <a:rPr lang="sk-SK" sz="4000" b="1" dirty="0"/>
              <a:t>70 % mediánu národného ekvivalentného ročného disponibilného </a:t>
            </a:r>
            <a:r>
              <a:rPr lang="sk-SK" sz="4000" b="1" dirty="0" smtClean="0"/>
              <a:t>príjmu</a:t>
            </a:r>
            <a:r>
              <a:rPr lang="sk-SK" sz="4000" dirty="0" smtClean="0"/>
              <a:t>. Do zisťovania vstupujú údaje o príjmoch domácností za rok 2022, preto je momentálne pri preverovaní príjmov v projekte Zelená solidarita zohľadňované obdobie 2022. </a:t>
            </a:r>
          </a:p>
          <a:p>
            <a:pPr lvl="1" indent="0">
              <a:buNone/>
            </a:pPr>
            <a:endParaRPr lang="sk-SK" sz="4000" dirty="0"/>
          </a:p>
          <a:p>
            <a:pPr lvl="1" indent="0">
              <a:buNone/>
            </a:pPr>
            <a:r>
              <a:rPr lang="sk-SK" sz="4000" dirty="0" smtClean="0"/>
              <a:t>Na </a:t>
            </a:r>
            <a:r>
              <a:rPr lang="sk-SK" sz="4000" dirty="0"/>
              <a:t>podporu budú mať nárok aj domácnosti, v ktorých bývajú držitelia preukazu ŤZP, pričom pre nich </a:t>
            </a:r>
            <a:r>
              <a:rPr lang="sk-SK" sz="4000" dirty="0" smtClean="0"/>
              <a:t>je </a:t>
            </a:r>
            <a:r>
              <a:rPr lang="sk-SK" sz="4000" dirty="0"/>
              <a:t>hranica príjmu na úrovni </a:t>
            </a:r>
            <a:r>
              <a:rPr lang="sk-SK" sz="4000" dirty="0" smtClean="0"/>
              <a:t>100 % </a:t>
            </a:r>
            <a:r>
              <a:rPr lang="sk-SK" sz="4000" b="1" dirty="0"/>
              <a:t>mediánu národného ekvivalentného ročného disponibilného </a:t>
            </a:r>
            <a:r>
              <a:rPr lang="sk-SK" sz="4000" b="1" dirty="0" smtClean="0"/>
              <a:t>príjmu.</a:t>
            </a:r>
            <a:r>
              <a:rPr lang="sk-SK" sz="4000" dirty="0" smtClean="0"/>
              <a:t> </a:t>
            </a:r>
          </a:p>
          <a:p>
            <a:pPr lvl="1" indent="0">
              <a:buNone/>
            </a:pPr>
            <a:r>
              <a:rPr lang="sk-SK" sz="4000" dirty="0" smtClean="0"/>
              <a:t>Príjem </a:t>
            </a:r>
            <a:r>
              <a:rPr lang="sk-SK" sz="4000" dirty="0"/>
              <a:t>domácnosti a splnenie ďalších podmienok podpory </a:t>
            </a:r>
            <a:r>
              <a:rPr lang="sk-SK" sz="4000" dirty="0" smtClean="0"/>
              <a:t>SIEA preveruje </a:t>
            </a:r>
            <a:r>
              <a:rPr lang="sk-SK" sz="4000" dirty="0"/>
              <a:t>v spolupráci </a:t>
            </a:r>
            <a:r>
              <a:rPr lang="sk-SK" sz="4000" dirty="0" smtClean="0"/>
              <a:t>s príslušnými inštitúciami.</a:t>
            </a:r>
          </a:p>
          <a:p>
            <a:pPr lvl="1" indent="0">
              <a:buNone/>
            </a:pPr>
            <a:endParaRPr lang="sk-SK" sz="4000" dirty="0"/>
          </a:p>
        </p:txBody>
      </p:sp>
      <p:sp>
        <p:nvSpPr>
          <p:cNvPr id="12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2845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Podmienky podpory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13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Shape 18"/>
          <p:cNvSpPr/>
          <p:nvPr/>
        </p:nvSpPr>
        <p:spPr>
          <a:xfrm>
            <a:off x="1681480" y="594100"/>
            <a:ext cx="21021040" cy="51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5957" y="4175705"/>
            <a:ext cx="22205875" cy="449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592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Podmienky podpory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7" name="Zástupný objekt pre text 2"/>
          <p:cNvSpPr txBox="1">
            <a:spLocks/>
          </p:cNvSpPr>
          <p:nvPr/>
        </p:nvSpPr>
        <p:spPr>
          <a:xfrm>
            <a:off x="1030760" y="2145980"/>
            <a:ext cx="22019100" cy="9104508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r>
              <a:rPr lang="sk-SK" sz="4000" b="1" dirty="0" smtClean="0"/>
              <a:t>Koho príjem je preverovaný pri </a:t>
            </a:r>
            <a:r>
              <a:rPr lang="sk-SK" sz="4000" b="1" dirty="0"/>
              <a:t>zisťovaní, či je domácnosť nízkopríjmová a či jej </a:t>
            </a:r>
            <a:r>
              <a:rPr lang="sk-SK" sz="4000" b="1" dirty="0" smtClean="0"/>
              <a:t>celkový príjem </a:t>
            </a:r>
            <a:r>
              <a:rPr lang="sk-SK" sz="4000" b="1" dirty="0"/>
              <a:t>nie je vyšší ako stanovená </a:t>
            </a:r>
            <a:r>
              <a:rPr lang="sk-SK" sz="4000" b="1" dirty="0" smtClean="0"/>
              <a:t>hranica?</a:t>
            </a:r>
          </a:p>
          <a:p>
            <a:pPr lvl="1" indent="0">
              <a:buNone/>
            </a:pPr>
            <a:r>
              <a:rPr lang="sk-SK" sz="4000" dirty="0" smtClean="0"/>
              <a:t> </a:t>
            </a:r>
          </a:p>
          <a:p>
            <a:pPr lvl="1" indent="0">
              <a:buNone/>
            </a:pPr>
            <a:r>
              <a:rPr lang="sk-SK" sz="4000" dirty="0" smtClean="0"/>
              <a:t>Preveruje sa príjem </a:t>
            </a:r>
            <a:r>
              <a:rPr lang="sk-SK" sz="4000" dirty="0"/>
              <a:t>všetkých členov domácnosti, ktorú podľa všeobecných podmienok tvorí:</a:t>
            </a:r>
          </a:p>
          <a:p>
            <a:pPr marL="1314450" lvl="1" indent="-571500">
              <a:buFont typeface="Arial" panose="020B0604020202020204" pitchFamily="34" charset="0"/>
              <a:buChar char="•"/>
            </a:pPr>
            <a:endParaRPr lang="sk-SK" sz="4000" dirty="0"/>
          </a:p>
          <a:p>
            <a:pPr marL="1314450" lvl="1" indent="-571500">
              <a:buFont typeface="Arial" panose="020B0604020202020204" pitchFamily="34" charset="0"/>
              <a:buChar char="•"/>
            </a:pPr>
            <a:r>
              <a:rPr lang="sk-SK" sz="4000" dirty="0"/>
              <a:t>fyzická osoba, ktorá je vlastníkom rodinného domu;</a:t>
            </a:r>
          </a:p>
          <a:p>
            <a:pPr marL="1314450" lvl="1" indent="-571500">
              <a:buFont typeface="Arial" panose="020B0604020202020204" pitchFamily="34" charset="0"/>
              <a:buChar char="•"/>
            </a:pPr>
            <a:r>
              <a:rPr lang="sk-SK" sz="4000" dirty="0"/>
              <a:t>fyzické osoby, ktoré sú bezpodielovými spoluvlastníkmi rodinného domu;</a:t>
            </a:r>
          </a:p>
          <a:p>
            <a:pPr marL="1314450" lvl="1" indent="-571500">
              <a:buFont typeface="Arial" panose="020B0604020202020204" pitchFamily="34" charset="0"/>
              <a:buChar char="•"/>
            </a:pPr>
            <a:r>
              <a:rPr lang="sk-SK" sz="4000" dirty="0"/>
              <a:t>fyzická osoba alebo fyzické osoby, ktoré sú podielovými spoluvlastníkmi rodinného domu a ktorí sú oprávnení rozhodovať o hospodárení so spoločnou vecou podľa väčšiny ich </a:t>
            </a:r>
            <a:r>
              <a:rPr lang="sk-SK" sz="4000" dirty="0" smtClean="0"/>
              <a:t>podielov;</a:t>
            </a:r>
            <a:endParaRPr lang="sk-SK" sz="4000" dirty="0"/>
          </a:p>
          <a:p>
            <a:pPr marL="1314450" lvl="1" indent="-571500">
              <a:buFont typeface="Arial" panose="020B0604020202020204" pitchFamily="34" charset="0"/>
              <a:buChar char="•"/>
            </a:pPr>
            <a:r>
              <a:rPr lang="sk-SK" sz="4000" dirty="0"/>
              <a:t>fyzická osoba, alebo fyzické osoby, ktoré majú </a:t>
            </a:r>
            <a:r>
              <a:rPr lang="sk-SK" sz="4000" b="1" dirty="0"/>
              <a:t>v rodinnom dome evidovaný pobyt (trvalý </a:t>
            </a:r>
            <a:r>
              <a:rPr lang="sk-SK" sz="4000" b="1" dirty="0" smtClean="0"/>
              <a:t>pobyt </a:t>
            </a:r>
            <a:r>
              <a:rPr lang="sk-SK" sz="4000" b="1" dirty="0"/>
              <a:t>alebo prechodný pobyt).</a:t>
            </a:r>
          </a:p>
          <a:p>
            <a:pPr lvl="1" indent="0">
              <a:buNone/>
            </a:pPr>
            <a:r>
              <a:rPr lang="sk-SK" sz="4000" dirty="0"/>
              <a:t> </a:t>
            </a:r>
          </a:p>
          <a:p>
            <a:pPr lvl="1" indent="0">
              <a:buNone/>
            </a:pPr>
            <a:r>
              <a:rPr lang="sk-SK" sz="4000" dirty="0" smtClean="0"/>
              <a:t>Mená </a:t>
            </a:r>
            <a:r>
              <a:rPr lang="sk-SK" sz="4000" dirty="0"/>
              <a:t>členov domácnosti, ktorých príjem bude posudzovaný, sú zadávané do žiadosti o poukážku.</a:t>
            </a:r>
          </a:p>
          <a:p>
            <a:pPr marL="1314450" lvl="1" indent="-571500">
              <a:buFont typeface="Arial" panose="020B0604020202020204" pitchFamily="34" charset="0"/>
              <a:buChar char="•"/>
            </a:pPr>
            <a:endParaRPr lang="sk-SK" sz="4000" dirty="0" smtClean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2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950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Podmienky podpory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7" name="Zástupný objekt pre text 2"/>
          <p:cNvSpPr txBox="1">
            <a:spLocks/>
          </p:cNvSpPr>
          <p:nvPr/>
        </p:nvSpPr>
        <p:spPr>
          <a:xfrm>
            <a:off x="1102768" y="2145980"/>
            <a:ext cx="22019100" cy="9104508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r>
              <a:rPr lang="sk-SK" sz="4000" b="1" dirty="0" smtClean="0"/>
              <a:t>Aké </a:t>
            </a:r>
            <a:r>
              <a:rPr lang="sk-SK" sz="4000" b="1" dirty="0"/>
              <a:t>doklady k prevereniu príjmu je nutné </a:t>
            </a:r>
            <a:r>
              <a:rPr lang="sk-SK" sz="4000" b="1" dirty="0" smtClean="0"/>
              <a:t>predložiť?</a:t>
            </a:r>
          </a:p>
          <a:p>
            <a:pPr lvl="1" indent="0">
              <a:buNone/>
            </a:pPr>
            <a:endParaRPr lang="sk-SK" sz="4000" b="1" dirty="0"/>
          </a:p>
          <a:p>
            <a:pPr lvl="1" indent="0">
              <a:buNone/>
            </a:pPr>
            <a:r>
              <a:rPr lang="sk-SK" sz="4000" dirty="0"/>
              <a:t>Domácnosť nemusí predkladať žiadne doklady o výške príjmu, jej členovia však musia poskytnúť súhlasy potrebné k prevereniu disponibilného príjmu domácnosti. </a:t>
            </a:r>
            <a:endParaRPr lang="sk-SK" sz="4000" dirty="0" smtClean="0"/>
          </a:p>
          <a:p>
            <a:pPr lvl="1" indent="0">
              <a:buNone/>
            </a:pPr>
            <a:endParaRPr lang="sk-SK" sz="4000" dirty="0"/>
          </a:p>
          <a:p>
            <a:pPr lvl="1" indent="0">
              <a:buNone/>
            </a:pPr>
            <a:r>
              <a:rPr lang="sk-SK" sz="4000" dirty="0" smtClean="0"/>
              <a:t>Nevyhnutné </a:t>
            </a:r>
            <a:r>
              <a:rPr lang="sk-SK" sz="4000" dirty="0"/>
              <a:t>sú </a:t>
            </a:r>
            <a:r>
              <a:rPr lang="sk-SK" sz="4000" b="1" dirty="0"/>
              <a:t>súhlasy so sprístupnením daňového tajomstva</a:t>
            </a:r>
            <a:r>
              <a:rPr lang="sk-SK" sz="4000" dirty="0"/>
              <a:t> a pri domácnostiach, ktorých členmi sú </a:t>
            </a:r>
            <a:r>
              <a:rPr lang="sk-SK" sz="4000" dirty="0" smtClean="0"/>
              <a:t>osoby poberajúce výsluhový dôchodok, </a:t>
            </a:r>
            <a:r>
              <a:rPr lang="sk-SK" sz="4000" dirty="0"/>
              <a:t>aj udelenie </a:t>
            </a:r>
            <a:r>
              <a:rPr lang="sk-SK" sz="4000" b="1" dirty="0" smtClean="0"/>
              <a:t>súhlasu </a:t>
            </a:r>
            <a:r>
              <a:rPr lang="sk-SK" sz="4000" b="1" dirty="0"/>
              <a:t>so sprístupnením osobných údajov vrátane výšky dávky výsluhového </a:t>
            </a:r>
            <a:r>
              <a:rPr lang="sk-SK" sz="4000" b="1" dirty="0" smtClean="0"/>
              <a:t>zabezpečenia</a:t>
            </a:r>
            <a:r>
              <a:rPr lang="sk-SK" sz="4000" dirty="0" smtClean="0"/>
              <a:t>. </a:t>
            </a:r>
          </a:p>
          <a:p>
            <a:pPr lvl="1" indent="0">
              <a:buNone/>
            </a:pPr>
            <a:endParaRPr lang="sk-SK" sz="4000" dirty="0"/>
          </a:p>
          <a:p>
            <a:pPr lvl="1" indent="0">
              <a:buNone/>
            </a:pPr>
            <a:r>
              <a:rPr lang="sk-SK" sz="4000" dirty="0" smtClean="0"/>
              <a:t>Súhlasy </a:t>
            </a:r>
            <a:r>
              <a:rPr lang="sk-SK" sz="4000" dirty="0"/>
              <a:t>udeľujú všetci vlastníci, všetci spoluvlastníci a osoby, ktoré majú na mieste inštalácie evidovaný trvalý alebo prechodný pobyt. </a:t>
            </a:r>
            <a:endParaRPr lang="sk-SK" sz="4000" dirty="0" smtClean="0"/>
          </a:p>
          <a:p>
            <a:pPr lvl="1" indent="0">
              <a:buNone/>
            </a:pPr>
            <a:endParaRPr lang="sk-SK" sz="4000" dirty="0" smtClean="0"/>
          </a:p>
          <a:p>
            <a:pPr lvl="1" indent="0">
              <a:buNone/>
            </a:pPr>
            <a:r>
              <a:rPr lang="sk-SK" sz="4000" dirty="0" smtClean="0"/>
              <a:t>SIEA </a:t>
            </a:r>
            <a:r>
              <a:rPr lang="sk-SK" sz="4000" dirty="0"/>
              <a:t>informácie potrebné na overenie splnenia podmienok poskytnutia príspevku pre nízkopríjmové domácnosti získa od príslušných verejných inštitúcií.</a:t>
            </a:r>
          </a:p>
          <a:p>
            <a:pPr marL="1314450" lvl="1" indent="-571500">
              <a:buFont typeface="Arial" panose="020B0604020202020204" pitchFamily="34" charset="0"/>
              <a:buChar char="•"/>
            </a:pPr>
            <a:endParaRPr lang="sk-SK" sz="4000" dirty="0" smtClean="0"/>
          </a:p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2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845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Podmienky podpory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7" name="Zástupný objekt pre text 2"/>
          <p:cNvSpPr txBox="1">
            <a:spLocks/>
          </p:cNvSpPr>
          <p:nvPr/>
        </p:nvSpPr>
        <p:spPr>
          <a:xfrm>
            <a:off x="958752" y="2117852"/>
            <a:ext cx="22019100" cy="9104508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r>
              <a:rPr lang="sk-SK" sz="4000" b="1" dirty="0" smtClean="0"/>
              <a:t>Čo </a:t>
            </a:r>
            <a:r>
              <a:rPr lang="sk-SK" sz="4000" b="1" dirty="0"/>
              <a:t>sa považuje za disponibilný príjem domácnosti v Zelenej solidarite?</a:t>
            </a:r>
          </a:p>
          <a:p>
            <a:pPr lvl="1" indent="0">
              <a:buNone/>
            </a:pPr>
            <a:endParaRPr lang="sk-SK" sz="4000" b="1" dirty="0" smtClean="0"/>
          </a:p>
          <a:p>
            <a:pPr lvl="1" indent="0">
              <a:buNone/>
            </a:pPr>
            <a:r>
              <a:rPr lang="sk-SK" sz="4000" dirty="0" smtClean="0"/>
              <a:t>Za </a:t>
            </a:r>
            <a:r>
              <a:rPr lang="sk-SK" sz="4000" dirty="0"/>
              <a:t>disponibilný príjem domácnosti v projekte Zelená solidarita </a:t>
            </a:r>
            <a:r>
              <a:rPr lang="sk-SK" sz="4000" dirty="0" smtClean="0"/>
              <a:t>sa považuje </a:t>
            </a:r>
            <a:r>
              <a:rPr lang="sk-SK" sz="4000" dirty="0"/>
              <a:t>suma čistých príjmov všetkých členov domácnosti </a:t>
            </a:r>
            <a:r>
              <a:rPr lang="sk-SK" sz="4000" dirty="0" smtClean="0"/>
              <a:t>(t. j</a:t>
            </a:r>
            <a:r>
              <a:rPr lang="sk-SK" sz="4000" dirty="0"/>
              <a:t>. všetkých vlastníkov, všetkých spoluvlastníkov a osôb, ktoré majú na mieste inštalácie evidovaný trvalý alebo prechodný </a:t>
            </a:r>
            <a:r>
              <a:rPr lang="sk-SK" sz="4000" dirty="0" smtClean="0"/>
              <a:t>pobyt) </a:t>
            </a:r>
            <a:r>
              <a:rPr lang="sk-SK" sz="4000" dirty="0">
                <a:solidFill>
                  <a:srgbClr val="1E4E9D"/>
                </a:solidFill>
              </a:rPr>
              <a:t>za kalendárny rok </a:t>
            </a:r>
            <a:r>
              <a:rPr lang="sk-SK" sz="4000" i="1" dirty="0">
                <a:solidFill>
                  <a:srgbClr val="1E4E9D"/>
                </a:solidFill>
              </a:rPr>
              <a:t>t-2</a:t>
            </a:r>
            <a:r>
              <a:rPr lang="sk-SK" sz="4000" dirty="0" smtClean="0">
                <a:solidFill>
                  <a:srgbClr val="1E4E9D"/>
                </a:solidFill>
              </a:rPr>
              <a:t>, </a:t>
            </a:r>
            <a:r>
              <a:rPr lang="sk-SK" sz="4000" dirty="0">
                <a:solidFill>
                  <a:srgbClr val="1E4E9D"/>
                </a:solidFill>
              </a:rPr>
              <a:t>pričom </a:t>
            </a:r>
            <a:r>
              <a:rPr lang="sk-SK" sz="4000" dirty="0" smtClean="0">
                <a:solidFill>
                  <a:srgbClr val="1E4E9D"/>
                </a:solidFill>
              </a:rPr>
              <a:t>kalendárny </a:t>
            </a:r>
            <a:r>
              <a:rPr lang="sk-SK" sz="4000" dirty="0">
                <a:solidFill>
                  <a:srgbClr val="1E4E9D"/>
                </a:solidFill>
              </a:rPr>
              <a:t>rok </a:t>
            </a:r>
            <a:r>
              <a:rPr lang="sk-SK" sz="4000" i="1" dirty="0">
                <a:solidFill>
                  <a:srgbClr val="1E4E9D"/>
                </a:solidFill>
              </a:rPr>
              <a:t>t</a:t>
            </a:r>
            <a:r>
              <a:rPr lang="sk-SK" sz="4000" dirty="0">
                <a:solidFill>
                  <a:srgbClr val="1E4E9D"/>
                </a:solidFill>
              </a:rPr>
              <a:t> je rok </a:t>
            </a:r>
            <a:r>
              <a:rPr lang="sk-SK" sz="4000" dirty="0" smtClean="0">
                <a:solidFill>
                  <a:srgbClr val="1E4E9D"/>
                </a:solidFill>
              </a:rPr>
              <a:t>doručenia </a:t>
            </a:r>
            <a:r>
              <a:rPr lang="sk-SK" sz="4000" dirty="0">
                <a:solidFill>
                  <a:srgbClr val="1E4E9D"/>
                </a:solidFill>
              </a:rPr>
              <a:t>všetkých podkladov potrebných na preverenie disponibilného príjmu</a:t>
            </a:r>
            <a:r>
              <a:rPr lang="sk-SK" sz="4000" dirty="0"/>
              <a:t>.</a:t>
            </a:r>
          </a:p>
          <a:p>
            <a:pPr lvl="1" indent="0">
              <a:buNone/>
            </a:pPr>
            <a:r>
              <a:rPr lang="sk-SK" sz="4000" b="1" dirty="0" smtClean="0"/>
              <a:t>Do </a:t>
            </a:r>
            <a:r>
              <a:rPr lang="sk-SK" sz="4000" b="1" dirty="0"/>
              <a:t>disponibilného príjmu sa zarátavajú</a:t>
            </a:r>
          </a:p>
          <a:p>
            <a:pPr lvl="1" indent="0">
              <a:buNone/>
            </a:pPr>
            <a:r>
              <a:rPr lang="sk-SK" sz="4000" dirty="0" smtClean="0"/>
              <a:t>- dôchodkové </a:t>
            </a:r>
            <a:r>
              <a:rPr lang="sk-SK" sz="4000" dirty="0"/>
              <a:t>dávky s výnimkou 13. dôchodkov a rodičovských dôchodkov</a:t>
            </a:r>
          </a:p>
          <a:p>
            <a:pPr lvl="1" indent="0">
              <a:buNone/>
            </a:pPr>
            <a:r>
              <a:rPr lang="sk-SK" sz="4000" dirty="0" smtClean="0"/>
              <a:t>- kompenzačný </a:t>
            </a:r>
            <a:r>
              <a:rPr lang="sk-SK" sz="4000" dirty="0"/>
              <a:t>príspevok baníkom</a:t>
            </a:r>
          </a:p>
          <a:p>
            <a:pPr lvl="1" indent="0">
              <a:buNone/>
            </a:pPr>
            <a:r>
              <a:rPr lang="sk-SK" sz="4000" dirty="0" smtClean="0"/>
              <a:t>- príjem </a:t>
            </a:r>
            <a:r>
              <a:rPr lang="sk-SK" sz="4000" dirty="0"/>
              <a:t>zo závislej činnosti </a:t>
            </a:r>
            <a:r>
              <a:rPr lang="sk-SK" sz="4000" dirty="0" smtClean="0"/>
              <a:t>(zamestnanie, práca na dohodu,...)</a:t>
            </a:r>
            <a:endParaRPr lang="sk-SK" sz="4000" dirty="0"/>
          </a:p>
          <a:p>
            <a:pPr lvl="1" indent="0">
              <a:buNone/>
            </a:pPr>
            <a:r>
              <a:rPr lang="sk-SK" sz="4000" dirty="0" smtClean="0"/>
              <a:t>- a </a:t>
            </a:r>
            <a:r>
              <a:rPr lang="sk-SK" sz="4000" dirty="0"/>
              <a:t>príjem z </a:t>
            </a:r>
            <a:r>
              <a:rPr lang="sk-SK" sz="4000" dirty="0" smtClean="0"/>
              <a:t>podnikania, </a:t>
            </a:r>
            <a:r>
              <a:rPr lang="sk-SK" sz="4000" dirty="0"/>
              <a:t>inej samostatne zárobkovej činnosti </a:t>
            </a:r>
            <a:r>
              <a:rPr lang="sk-SK" sz="4000" dirty="0" smtClean="0"/>
              <a:t>a </a:t>
            </a:r>
            <a:r>
              <a:rPr lang="sk-SK" sz="4000" dirty="0" smtClean="0">
                <a:solidFill>
                  <a:srgbClr val="1E4E9D"/>
                </a:solidFill>
              </a:rPr>
              <a:t>ďalšie príjmy (</a:t>
            </a:r>
            <a:r>
              <a:rPr lang="pl-PL" sz="4000" dirty="0">
                <a:solidFill>
                  <a:srgbClr val="1E4E9D"/>
                </a:solidFill>
              </a:rPr>
              <a:t>podľa §5, §6, §7, §8, §51e zákona č. 593/2003 Z. z. o dani z </a:t>
            </a:r>
            <a:r>
              <a:rPr lang="pl-PL" sz="4000" dirty="0" smtClean="0">
                <a:solidFill>
                  <a:srgbClr val="1E4E9D"/>
                </a:solidFill>
              </a:rPr>
              <a:t>príjmov)</a:t>
            </a:r>
            <a:r>
              <a:rPr lang="pl-PL" sz="4000" dirty="0" smtClean="0"/>
              <a:t> </a:t>
            </a:r>
            <a:r>
              <a:rPr lang="sk-SK" sz="4000" dirty="0" smtClean="0"/>
              <a:t>po </a:t>
            </a:r>
            <a:r>
              <a:rPr lang="sk-SK" sz="4000" dirty="0"/>
              <a:t>zdanení a odpočítaní povinných odvodov do sociálnej a zdravotnej poisťovne.</a:t>
            </a:r>
          </a:p>
          <a:p>
            <a:pPr lvl="1" indent="0">
              <a:buNone/>
            </a:pPr>
            <a:r>
              <a:rPr lang="sk-SK" sz="4000" b="1" dirty="0" smtClean="0"/>
              <a:t>Do </a:t>
            </a:r>
            <a:r>
              <a:rPr lang="sk-SK" sz="4000" b="1" dirty="0"/>
              <a:t>disponibilného príjmu sa nezarátavajú</a:t>
            </a:r>
          </a:p>
          <a:p>
            <a:pPr lvl="1" indent="0">
              <a:buNone/>
            </a:pPr>
            <a:r>
              <a:rPr lang="sk-SK" sz="4000" dirty="0" smtClean="0"/>
              <a:t>- iné </a:t>
            </a:r>
            <a:r>
              <a:rPr lang="sk-SK" sz="4000" dirty="0"/>
              <a:t>dávky a príspevky, ako napríklad prídavky na deti, dávky v hmotnej núdzi a rodičovské príspevky</a:t>
            </a:r>
            <a:r>
              <a:rPr lang="sk-SK" sz="4000" dirty="0" smtClean="0"/>
              <a:t>.</a:t>
            </a:r>
          </a:p>
        </p:txBody>
      </p:sp>
      <p:sp>
        <p:nvSpPr>
          <p:cNvPr id="12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2877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Podmienky podpory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7" name="Zástupný objekt pre text 2"/>
          <p:cNvSpPr txBox="1">
            <a:spLocks/>
          </p:cNvSpPr>
          <p:nvPr/>
        </p:nvSpPr>
        <p:spPr>
          <a:xfrm>
            <a:off x="670720" y="2033464"/>
            <a:ext cx="23199662" cy="686875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r>
              <a:rPr lang="sk-SK" sz="4000" b="1" dirty="0" smtClean="0"/>
              <a:t>Ako </a:t>
            </a:r>
            <a:r>
              <a:rPr lang="sk-SK" sz="4000" b="1" dirty="0"/>
              <a:t>si preverím, či spĺňam podmienky Zelenej solidarity?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9533" y="2143317"/>
            <a:ext cx="10021699" cy="9107171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6957" y="3770310"/>
            <a:ext cx="3841016" cy="1594708"/>
          </a:xfrm>
          <a:prstGeom prst="rect">
            <a:avLst/>
          </a:prstGeom>
        </p:spPr>
      </p:pic>
      <p:sp>
        <p:nvSpPr>
          <p:cNvPr id="13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Shape 18"/>
          <p:cNvSpPr/>
          <p:nvPr/>
        </p:nvSpPr>
        <p:spPr>
          <a:xfrm>
            <a:off x="1681480" y="594100"/>
            <a:ext cx="21021040" cy="51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sp>
        <p:nvSpPr>
          <p:cNvPr id="15" name="Zástupný objekt pre text 2"/>
          <p:cNvSpPr txBox="1">
            <a:spLocks/>
          </p:cNvSpPr>
          <p:nvPr/>
        </p:nvSpPr>
        <p:spPr>
          <a:xfrm>
            <a:off x="592169" y="2753544"/>
            <a:ext cx="12175895" cy="847616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r>
              <a:rPr lang="sk-SK" sz="3200" b="1" dirty="0" smtClean="0">
                <a:solidFill>
                  <a:srgbClr val="1E4E9D"/>
                </a:solidFill>
              </a:rPr>
              <a:t>1. Využite kalkulačku a zistite si maximálnu hranicu ročného príjmu nízkopríjmovej domácnosti</a:t>
            </a:r>
            <a:endParaRPr kumimoji="0" lang="sk-SK" sz="40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</a:endParaRPr>
          </a:p>
        </p:txBody>
      </p:sp>
      <p:sp>
        <p:nvSpPr>
          <p:cNvPr id="19" name="Zástupný objekt pre text 2"/>
          <p:cNvSpPr txBox="1">
            <a:spLocks/>
          </p:cNvSpPr>
          <p:nvPr/>
        </p:nvSpPr>
        <p:spPr>
          <a:xfrm>
            <a:off x="564295" y="6754575"/>
            <a:ext cx="13252703" cy="847616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None/>
            </a:pPr>
            <a:r>
              <a:rPr lang="sk-SK" sz="3200" b="1" dirty="0" smtClean="0">
                <a:solidFill>
                  <a:srgbClr val="1E4E9D"/>
                </a:solidFill>
              </a:rPr>
              <a:t>2. Postup, ako si vypočítať disponibilný, t. j. čistý príjem vašej domácnosti nájdete v najčastejších otázkach</a:t>
            </a:r>
          </a:p>
          <a:p>
            <a:pPr lvl="1" indent="0">
              <a:buNone/>
            </a:pPr>
            <a:r>
              <a:rPr lang="sk-SK" dirty="0" smtClean="0">
                <a:hlinkClick r:id="rId10"/>
              </a:rPr>
              <a:t>https</a:t>
            </a:r>
            <a:r>
              <a:rPr lang="sk-SK" dirty="0">
                <a:hlinkClick r:id="rId10"/>
              </a:rPr>
              <a:t>://zelenadomacnostiam.sk/ako-na-to/caste-otazky/zvyhodnenie/#</a:t>
            </a:r>
            <a:r>
              <a:rPr lang="sk-SK" dirty="0" smtClean="0">
                <a:hlinkClick r:id="rId10"/>
              </a:rPr>
              <a:t>ako-postupovat-ak-si-chceme-sami-vopred-overit-ci-splname-podmienky-pre-nizkoprijmove-domacnosti</a:t>
            </a:r>
            <a:endParaRPr lang="sk-SK" dirty="0" smtClean="0"/>
          </a:p>
          <a:p>
            <a:pPr lvl="1" indent="0">
              <a:buNone/>
            </a:pPr>
            <a:endParaRPr lang="sk-SK" sz="3200" dirty="0" smtClean="0"/>
          </a:p>
          <a:p>
            <a:pPr lvl="1" indent="0">
              <a:buNone/>
            </a:pPr>
            <a:r>
              <a:rPr lang="sk-SK" sz="3200" b="1" dirty="0" smtClean="0">
                <a:solidFill>
                  <a:srgbClr val="1E4E9D"/>
                </a:solidFill>
              </a:rPr>
              <a:t/>
            </a:r>
            <a:br>
              <a:rPr lang="sk-SK" sz="3200" b="1" dirty="0" smtClean="0">
                <a:solidFill>
                  <a:srgbClr val="1E4E9D"/>
                </a:solidFill>
              </a:rPr>
            </a:br>
            <a:endParaRPr kumimoji="0" lang="sk-SK" sz="40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442151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Modelové príklady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7" name="Zástupný objekt pre text 2"/>
          <p:cNvSpPr txBox="1">
            <a:spLocks/>
          </p:cNvSpPr>
          <p:nvPr/>
        </p:nvSpPr>
        <p:spPr>
          <a:xfrm>
            <a:off x="670720" y="2145980"/>
            <a:ext cx="23199662" cy="8048772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3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Shape 18"/>
          <p:cNvSpPr/>
          <p:nvPr/>
        </p:nvSpPr>
        <p:spPr>
          <a:xfrm>
            <a:off x="1681480" y="594100"/>
            <a:ext cx="21021040" cy="51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3251" y="2249474"/>
            <a:ext cx="19131727" cy="4796506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06824" y="6641976"/>
            <a:ext cx="18896427" cy="456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0692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Modelové príklady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7" name="Zástupný objekt pre text 2"/>
          <p:cNvSpPr txBox="1">
            <a:spLocks/>
          </p:cNvSpPr>
          <p:nvPr/>
        </p:nvSpPr>
        <p:spPr>
          <a:xfrm>
            <a:off x="670720" y="2145980"/>
            <a:ext cx="23199662" cy="8048772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3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Shape 18"/>
          <p:cNvSpPr/>
          <p:nvPr/>
        </p:nvSpPr>
        <p:spPr>
          <a:xfrm>
            <a:off x="1681480" y="594100"/>
            <a:ext cx="21021040" cy="51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13098" y="2494635"/>
            <a:ext cx="20272030" cy="592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177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aoblený obdĺžnik 26"/>
          <p:cNvSpPr/>
          <p:nvPr/>
        </p:nvSpPr>
        <p:spPr>
          <a:xfrm>
            <a:off x="16663306" y="3254032"/>
            <a:ext cx="6445624" cy="489633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95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Podporované zariadenia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10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sp>
        <p:nvSpPr>
          <p:cNvPr id="20" name="TextBox 7"/>
          <p:cNvSpPr txBox="1"/>
          <p:nvPr/>
        </p:nvSpPr>
        <p:spPr>
          <a:xfrm>
            <a:off x="2178791" y="8593063"/>
            <a:ext cx="6310148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1"/>
              </a:lnSpc>
            </a:pPr>
            <a:r>
              <a:rPr lang="sk-SK" sz="3593" b="1" dirty="0" err="1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</a:t>
            </a:r>
            <a:r>
              <a:rPr lang="en-US" sz="3593" b="1" dirty="0" err="1" smtClean="0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ríspevok</a:t>
            </a:r>
            <a:r>
              <a:rPr lang="en-US" sz="3593" b="1" dirty="0" smtClean="0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593" b="1" dirty="0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 6 300 </a:t>
            </a:r>
            <a:r>
              <a:rPr lang="en-US" sz="3593" b="1" dirty="0" err="1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eur</a:t>
            </a:r>
            <a:endParaRPr lang="en-US" sz="3593" b="1" dirty="0">
              <a:solidFill>
                <a:srgbClr val="004C98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1" name="TextBox 8"/>
          <p:cNvSpPr txBox="1"/>
          <p:nvPr/>
        </p:nvSpPr>
        <p:spPr>
          <a:xfrm>
            <a:off x="9686498" y="8593063"/>
            <a:ext cx="6310148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1"/>
              </a:lnSpc>
            </a:pPr>
            <a:r>
              <a:rPr lang="sk-SK" sz="3593" b="1" dirty="0" err="1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</a:t>
            </a:r>
            <a:r>
              <a:rPr lang="en-US" sz="3593" b="1" dirty="0" err="1" smtClean="0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ríspevok</a:t>
            </a:r>
            <a:r>
              <a:rPr lang="en-US" sz="3593" b="1" dirty="0" smtClean="0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593" b="1" dirty="0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 3 600 </a:t>
            </a:r>
            <a:r>
              <a:rPr lang="en-US" sz="3593" b="1" dirty="0" err="1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eur</a:t>
            </a:r>
            <a:endParaRPr lang="en-US" sz="3593" b="1" dirty="0">
              <a:solidFill>
                <a:srgbClr val="004C98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2" name="TextBox 9"/>
          <p:cNvSpPr txBox="1"/>
          <p:nvPr/>
        </p:nvSpPr>
        <p:spPr>
          <a:xfrm>
            <a:off x="17473923" y="8593063"/>
            <a:ext cx="6310148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1"/>
              </a:lnSpc>
            </a:pPr>
            <a:r>
              <a:rPr lang="sk-SK" sz="3593" b="1" dirty="0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</a:t>
            </a:r>
            <a:r>
              <a:rPr lang="en-US" sz="3593" b="1" dirty="0" err="1" smtClean="0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ríspevok</a:t>
            </a:r>
            <a:r>
              <a:rPr lang="en-US" sz="3593" b="1" dirty="0" smtClean="0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593" b="1" dirty="0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 2 700 </a:t>
            </a:r>
            <a:r>
              <a:rPr lang="en-US" sz="3593" b="1" dirty="0" err="1">
                <a:solidFill>
                  <a:srgbClr val="004C9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eur</a:t>
            </a:r>
            <a:endParaRPr lang="en-US" sz="3593" b="1" dirty="0">
              <a:solidFill>
                <a:srgbClr val="004C98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3" name="Zaoblený obdĺžnik 2"/>
          <p:cNvSpPr/>
          <p:nvPr/>
        </p:nvSpPr>
        <p:spPr>
          <a:xfrm>
            <a:off x="9256302" y="3228242"/>
            <a:ext cx="6445624" cy="489633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95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3" name="Zaoblený obdĺžnik 22"/>
          <p:cNvSpPr/>
          <p:nvPr/>
        </p:nvSpPr>
        <p:spPr>
          <a:xfrm>
            <a:off x="1693602" y="3149814"/>
            <a:ext cx="6445624" cy="489633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solidFill>
              <a:schemeClr val="bg1">
                <a:lumMod val="95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10562372" y="7064287"/>
            <a:ext cx="6310148" cy="585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1"/>
              </a:lnSpc>
            </a:pPr>
            <a:r>
              <a:rPr lang="sk-SK" sz="359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Slnečné kolektory</a:t>
            </a:r>
            <a:endParaRPr lang="en-US" sz="3593" b="1" dirty="0">
              <a:solidFill>
                <a:schemeClr val="tx1">
                  <a:lumMod val="75000"/>
                  <a:lumOff val="25000"/>
                </a:schemeClr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968" y="3536000"/>
            <a:ext cx="5918504" cy="3365672"/>
          </a:xfrm>
          <a:prstGeom prst="rect">
            <a:avLst/>
          </a:prstGeom>
        </p:spPr>
      </p:pic>
      <p:sp>
        <p:nvSpPr>
          <p:cNvPr id="25" name="TextBox 8"/>
          <p:cNvSpPr txBox="1"/>
          <p:nvPr/>
        </p:nvSpPr>
        <p:spPr>
          <a:xfrm>
            <a:off x="18051204" y="7074024"/>
            <a:ext cx="6310148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1"/>
              </a:lnSpc>
            </a:pPr>
            <a:r>
              <a:rPr lang="sk-SK" sz="359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Kotly na biomasu</a:t>
            </a:r>
            <a:endParaRPr lang="en-US" sz="3593" b="1" dirty="0">
              <a:solidFill>
                <a:schemeClr val="tx1">
                  <a:lumMod val="75000"/>
                  <a:lumOff val="25000"/>
                </a:schemeClr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2857516" y="7064287"/>
            <a:ext cx="6310148" cy="585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1"/>
              </a:lnSpc>
            </a:pPr>
            <a:r>
              <a:rPr lang="sk-SK" sz="3593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Fotovoltické</a:t>
            </a:r>
            <a:r>
              <a:rPr lang="sk-SK" sz="3593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panely</a:t>
            </a:r>
            <a:endParaRPr lang="en-US" sz="3593" b="1" dirty="0">
              <a:solidFill>
                <a:schemeClr val="tx1">
                  <a:lumMod val="75000"/>
                  <a:lumOff val="25000"/>
                </a:schemeClr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498" y="3719861"/>
            <a:ext cx="5918504" cy="341647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3636" y="3719861"/>
            <a:ext cx="5867702" cy="351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350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Špecifické podmienky pre zariadenia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1664345" y="2418752"/>
            <a:ext cx="2103817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k-SK" sz="4000" b="1" kern="1200" dirty="0" err="1" smtClean="0">
                <a:solidFill>
                  <a:srgbClr val="1E4E9D"/>
                </a:solidFill>
                <a:latin typeface="Calibri" pitchFamily="34" charset="0"/>
              </a:rPr>
              <a:t>Fotovoltické</a:t>
            </a:r>
            <a:r>
              <a:rPr lang="sk-SK" sz="4000" b="1" kern="1200" dirty="0" smtClean="0">
                <a:solidFill>
                  <a:srgbClr val="1E4E9D"/>
                </a:solidFill>
                <a:latin typeface="Calibri" pitchFamily="34" charset="0"/>
              </a:rPr>
              <a:t> panely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sk-SK" sz="4000" kern="1200" dirty="0">
              <a:solidFill>
                <a:srgbClr val="000000"/>
              </a:solidFill>
              <a:latin typeface="Calibri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sk-SK" sz="4000" kern="1200" dirty="0">
                <a:solidFill>
                  <a:srgbClr val="000000"/>
                </a:solidFill>
                <a:latin typeface="Calibri" pitchFamily="34" charset="0"/>
              </a:rPr>
              <a:t>Štandardná </a:t>
            </a:r>
            <a: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  <a:t>podpora: do 3 </a:t>
            </a:r>
            <a:r>
              <a:rPr lang="sk-SK" sz="4000" kern="1200" dirty="0">
                <a:solidFill>
                  <a:srgbClr val="000000"/>
                </a:solidFill>
                <a:latin typeface="Calibri" pitchFamily="34" charset="0"/>
              </a:rPr>
              <a:t>kW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sk-SK" sz="4000" kern="1200" dirty="0">
                <a:solidFill>
                  <a:srgbClr val="000000"/>
                </a:solidFill>
                <a:latin typeface="Calibri" pitchFamily="34" charset="0"/>
              </a:rPr>
              <a:t>Pri preukázaní spotreby viac ako 4 000 kWh – až do 7 </a:t>
            </a:r>
            <a: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  <a:t>kW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  <a:t>Menič napätia podlieha registrácii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  <a:t>Akumulátor musí byť v prípade likvidácie v priebehu doby platnosti zmluvy/poukážky preukázateľne zlikvidovaný ekologicky – podmienka pre domácnosť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sk-SK" sz="4000" kern="1200" dirty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40072" y="7184989"/>
            <a:ext cx="10627187" cy="3384371"/>
          </a:xfrm>
          <a:prstGeom prst="rect">
            <a:avLst/>
          </a:prstGeom>
        </p:spPr>
      </p:pic>
      <p:sp>
        <p:nvSpPr>
          <p:cNvPr id="4" name="Obdĺžnik 3"/>
          <p:cNvSpPr/>
          <p:nvPr/>
        </p:nvSpPr>
        <p:spPr>
          <a:xfrm>
            <a:off x="1664344" y="6930008"/>
            <a:ext cx="912002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sk-SK" sz="4000" kern="1200" dirty="0">
                <a:solidFill>
                  <a:srgbClr val="000000"/>
                </a:solidFill>
                <a:latin typeface="Calibri" pitchFamily="34" charset="0"/>
              </a:rPr>
              <a:t>Ak je </a:t>
            </a:r>
            <a:r>
              <a:rPr lang="sk-SK" sz="4000" kern="1200" dirty="0" err="1" smtClean="0">
                <a:solidFill>
                  <a:srgbClr val="000000"/>
                </a:solidFill>
                <a:latin typeface="Calibri" pitchFamily="34" charset="0"/>
              </a:rPr>
              <a:t>fotovoltický</a:t>
            </a:r>
            <a: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  <a:t> systém inštalovaný</a:t>
            </a:r>
            <a:b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  <a:t>na </a:t>
            </a:r>
            <a:r>
              <a:rPr lang="sk-SK" sz="4000" kern="1200" dirty="0">
                <a:solidFill>
                  <a:srgbClr val="000000"/>
                </a:solidFill>
                <a:latin typeface="Calibri" pitchFamily="34" charset="0"/>
              </a:rPr>
              <a:t>pozemku – pôde, táto pôda nesmie byť poľnohospodárskym pozemkom </a:t>
            </a:r>
            <a: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  <a:t>v </a:t>
            </a:r>
            <a:r>
              <a:rPr lang="sk-SK" sz="4000" kern="1200" dirty="0">
                <a:solidFill>
                  <a:srgbClr val="000000"/>
                </a:solidFill>
                <a:latin typeface="Calibri" pitchFamily="34" charset="0"/>
              </a:rPr>
              <a:t>zmysle § 2 zákona č. 140/2014 Z</a:t>
            </a:r>
            <a: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  <a:t>. z</a:t>
            </a:r>
            <a:r>
              <a:rPr lang="sk-SK" sz="4000" kern="1200" dirty="0">
                <a:solidFill>
                  <a:srgbClr val="000000"/>
                </a:solidFill>
                <a:latin typeface="Calibri" pitchFamily="34" charset="0"/>
              </a:rPr>
              <a:t>. </a:t>
            </a:r>
            <a: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  <a:t>o </a:t>
            </a:r>
            <a:r>
              <a:rPr lang="sk-SK" sz="4000" kern="1200" dirty="0">
                <a:solidFill>
                  <a:srgbClr val="000000"/>
                </a:solidFill>
                <a:latin typeface="Calibri" pitchFamily="34" charset="0"/>
              </a:rPr>
              <a:t>nadobúdaní vlastníctva poľnohospodárskeho pozemku </a:t>
            </a:r>
            <a: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  <a:t>a </a:t>
            </a:r>
            <a:b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  <a:t>o </a:t>
            </a:r>
            <a:r>
              <a:rPr lang="sk-SK" sz="4000" kern="1200" dirty="0">
                <a:solidFill>
                  <a:srgbClr val="000000"/>
                </a:solidFill>
                <a:latin typeface="Calibri" pitchFamily="34" charset="0"/>
              </a:rPr>
              <a:t>zmene a doplnení </a:t>
            </a:r>
            <a:r>
              <a:rPr lang="sk-SK" sz="4000" kern="1200" dirty="0" smtClean="0">
                <a:solidFill>
                  <a:srgbClr val="000000"/>
                </a:solidFill>
                <a:latin typeface="Calibri" pitchFamily="34" charset="0"/>
              </a:rPr>
              <a:t>niektorých </a:t>
            </a:r>
            <a:r>
              <a:rPr lang="sk-SK" sz="4000" kern="1200" dirty="0">
                <a:solidFill>
                  <a:srgbClr val="000000"/>
                </a:solidFill>
                <a:latin typeface="Calibri" pitchFamily="34" charset="0"/>
              </a:rPr>
              <a:t>zákonov</a:t>
            </a:r>
          </a:p>
        </p:txBody>
      </p:sp>
      <p:sp>
        <p:nvSpPr>
          <p:cNvPr id="6" name="Šípka doprava 5"/>
          <p:cNvSpPr/>
          <p:nvPr/>
        </p:nvSpPr>
        <p:spPr>
          <a:xfrm>
            <a:off x="10679832" y="8370168"/>
            <a:ext cx="1944216" cy="760442"/>
          </a:xfrm>
          <a:prstGeom prst="rightArrow">
            <a:avLst/>
          </a:prstGeom>
          <a:blipFill rotWithShape="1">
            <a:blip r:embed="rId5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7305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Špecifické podmienky pre jednotlivé zariadenia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7" name="Zástupný objekt pre text 2"/>
          <p:cNvSpPr txBox="1">
            <a:spLocks/>
          </p:cNvSpPr>
          <p:nvPr/>
        </p:nvSpPr>
        <p:spPr>
          <a:xfrm>
            <a:off x="1894855" y="2265618"/>
            <a:ext cx="20567219" cy="8176933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lvl="0" indent="0">
              <a:buNone/>
              <a:defRPr/>
            </a:pPr>
            <a:r>
              <a:rPr lang="sk-SK" sz="4000" b="1" dirty="0" smtClean="0">
                <a:solidFill>
                  <a:srgbClr val="1E4E9D"/>
                </a:solidFill>
              </a:rPr>
              <a:t>Slnečné kolektory</a:t>
            </a:r>
            <a:endParaRPr lang="sk-SK" sz="4000" b="1" dirty="0">
              <a:solidFill>
                <a:srgbClr val="1E4E9D"/>
              </a:solidFill>
            </a:endParaRPr>
          </a:p>
          <a:p>
            <a:pPr marL="285750" indent="-285750" algn="just">
              <a:defRPr/>
            </a:pPr>
            <a:r>
              <a:rPr lang="sk-SK" sz="4000" dirty="0">
                <a:solidFill>
                  <a:srgbClr val="000000"/>
                </a:solidFill>
              </a:rPr>
              <a:t>Štandardná podpora: do </a:t>
            </a:r>
            <a:r>
              <a:rPr lang="sk-SK" sz="4000" dirty="0" smtClean="0">
                <a:solidFill>
                  <a:srgbClr val="000000"/>
                </a:solidFill>
              </a:rPr>
              <a:t>4 </a:t>
            </a:r>
            <a:r>
              <a:rPr lang="sk-SK" sz="4000" dirty="0">
                <a:solidFill>
                  <a:srgbClr val="000000"/>
                </a:solidFill>
              </a:rPr>
              <a:t>kW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lvl="0" indent="0">
              <a:buNone/>
              <a:defRPr/>
            </a:pPr>
            <a:r>
              <a:rPr lang="sk-SK" sz="4000" b="1" dirty="0" smtClean="0">
                <a:solidFill>
                  <a:srgbClr val="1E4E9D"/>
                </a:solidFill>
              </a:rPr>
              <a:t>Kotol na biomasu</a:t>
            </a:r>
          </a:p>
          <a:p>
            <a:pPr marL="352425" indent="-352425">
              <a:defRPr/>
            </a:pPr>
            <a:r>
              <a:rPr lang="sk-SK" sz="4000" dirty="0" smtClean="0">
                <a:solidFill>
                  <a:srgbClr val="000000"/>
                </a:solidFill>
              </a:rPr>
              <a:t>Štandardná podpora: do 15 kW</a:t>
            </a:r>
          </a:p>
          <a:p>
            <a:pPr marL="285750" lvl="0" indent="-285750">
              <a:defRPr/>
            </a:pPr>
            <a:r>
              <a:rPr lang="sk-SK" sz="4000" dirty="0" smtClean="0">
                <a:solidFill>
                  <a:schemeClr val="tx1"/>
                </a:solidFill>
              </a:rPr>
              <a:t>Podporované zariadenia: kotly </a:t>
            </a:r>
            <a:r>
              <a:rPr lang="sk-SK" sz="4000" dirty="0">
                <a:solidFill>
                  <a:schemeClr val="tx1"/>
                </a:solidFill>
              </a:rPr>
              <a:t>na drevné </a:t>
            </a:r>
            <a:r>
              <a:rPr lang="sk-SK" sz="4000" dirty="0" err="1">
                <a:solidFill>
                  <a:schemeClr val="tx1"/>
                </a:solidFill>
              </a:rPr>
              <a:t>pelety</a:t>
            </a:r>
            <a:r>
              <a:rPr lang="sk-SK" sz="4000" dirty="0">
                <a:solidFill>
                  <a:schemeClr val="tx1"/>
                </a:solidFill>
              </a:rPr>
              <a:t>, splyňovanie dreva a </a:t>
            </a:r>
            <a:r>
              <a:rPr lang="sk-SK" sz="4000" dirty="0" smtClean="0">
                <a:solidFill>
                  <a:schemeClr val="tx1"/>
                </a:solidFill>
              </a:rPr>
              <a:t>brikiet. </a:t>
            </a:r>
            <a:br>
              <a:rPr lang="sk-SK" sz="4000" dirty="0" smtClean="0">
                <a:solidFill>
                  <a:schemeClr val="tx1"/>
                </a:solidFill>
              </a:rPr>
            </a:br>
            <a:r>
              <a:rPr lang="sk-SK" sz="4000" dirty="0" smtClean="0">
                <a:solidFill>
                  <a:schemeClr val="tx1"/>
                </a:solidFill>
              </a:rPr>
              <a:t>(Kotol </a:t>
            </a:r>
            <a:r>
              <a:rPr lang="sk-SK" sz="4000" dirty="0">
                <a:solidFill>
                  <a:schemeClr val="tx1"/>
                </a:solidFill>
              </a:rPr>
              <a:t>na splyňovanie dreva </a:t>
            </a:r>
            <a:r>
              <a:rPr lang="sk-SK" sz="4000" dirty="0" smtClean="0">
                <a:solidFill>
                  <a:schemeClr val="tx1"/>
                </a:solidFill>
              </a:rPr>
              <a:t>a brikiet nie je podporovaný v projekte Zelená domácnostiam.)</a:t>
            </a:r>
            <a:endParaRPr lang="sk-SK" sz="4000" dirty="0">
              <a:solidFill>
                <a:schemeClr val="tx1"/>
              </a:solidFill>
            </a:endParaRPr>
          </a:p>
          <a:p>
            <a:pPr marL="285750" lvl="0" indent="-285750">
              <a:defRPr/>
            </a:pPr>
            <a:r>
              <a:rPr lang="sk-SK" sz="4000" dirty="0">
                <a:solidFill>
                  <a:schemeClr val="tx1"/>
                </a:solidFill>
              </a:rPr>
              <a:t>Podmienkou </a:t>
            </a:r>
            <a:r>
              <a:rPr lang="sk-SK" sz="4000" dirty="0" smtClean="0">
                <a:solidFill>
                  <a:schemeClr val="tx1"/>
                </a:solidFill>
              </a:rPr>
              <a:t>získania podpory na inštaláciu </a:t>
            </a:r>
            <a:r>
              <a:rPr lang="sk-SK" sz="4000" dirty="0">
                <a:solidFill>
                  <a:schemeClr val="tx1"/>
                </a:solidFill>
              </a:rPr>
              <a:t>kotla na biomasu je </a:t>
            </a:r>
            <a:r>
              <a:rPr lang="sk-SK" sz="4000" dirty="0" smtClean="0">
                <a:solidFill>
                  <a:schemeClr val="tx1"/>
                </a:solidFill>
              </a:rPr>
              <a:t>doloženie fotodokumentácie preukazujúcej, že kotlom na biomasu bol nahradený kotol </a:t>
            </a:r>
            <a:r>
              <a:rPr lang="sk-SK" sz="4000" dirty="0">
                <a:solidFill>
                  <a:schemeClr val="tx1"/>
                </a:solidFill>
              </a:rPr>
              <a:t>na tuhé fosílne </a:t>
            </a:r>
            <a:r>
              <a:rPr lang="sk-SK" sz="4000" dirty="0" smtClean="0">
                <a:solidFill>
                  <a:schemeClr val="tx1"/>
                </a:solidFill>
              </a:rPr>
              <a:t>palivo. Na fotografiách musí byť zobrazený pôvodný starý zapojený kotol a to isté miesto po jeho odinštalovaní.</a:t>
            </a: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2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356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Sadzby a maximálne príspevky pre rodinné domy v Zelenej solidarite 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8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1480" y="3628233"/>
            <a:ext cx="21640010" cy="552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8034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72" y="2118602"/>
            <a:ext cx="21430431" cy="7547710"/>
          </a:xfrm>
          <a:prstGeom prst="rect">
            <a:avLst/>
          </a:prstGeom>
        </p:spPr>
      </p:pic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Ako na to v Zelenej solidarite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12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6765" y="9841687"/>
            <a:ext cx="3292299" cy="295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133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Ako na to v Zelenej solidarite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12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34816" y="3726892"/>
            <a:ext cx="20977930" cy="760201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3382" y="2208036"/>
            <a:ext cx="18205482" cy="164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707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chemeClr val="bg1"/>
                </a:solidFill>
                <a:latin typeface="Calibri" pitchFamily="34" charset="0"/>
              </a:rPr>
              <a:t>Na čo si dať pozor pri vypĺňaní žiadosti o poukážku</a:t>
            </a:r>
            <a:endParaRPr sz="3000" b="1" spc="36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7" name="Zástupný objekt pre text 2"/>
          <p:cNvSpPr txBox="1">
            <a:spLocks/>
          </p:cNvSpPr>
          <p:nvPr/>
        </p:nvSpPr>
        <p:spPr>
          <a:xfrm>
            <a:off x="1656945" y="2179022"/>
            <a:ext cx="21912319" cy="9287490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sk-SK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 Registrácia</a:t>
            </a:r>
            <a:r>
              <a:rPr kumimoji="0" lang="sk-SK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m</a:t>
            </a:r>
            <a:r>
              <a:rPr kumimoji="0" lang="sk-SK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iesta inštalácie</a:t>
            </a:r>
          </a:p>
          <a:p>
            <a:pPr lvl="0" indent="0">
              <a:buNone/>
              <a:defRPr/>
            </a:pPr>
            <a:r>
              <a:rPr lang="sk-SK" sz="4000" dirty="0">
                <a:solidFill>
                  <a:schemeClr val="tx1"/>
                </a:solidFill>
              </a:rPr>
              <a:t>Údaje o mieste inštalácie </a:t>
            </a:r>
            <a:r>
              <a:rPr lang="sk-SK" sz="4000" dirty="0" smtClean="0">
                <a:solidFill>
                  <a:schemeClr val="tx1"/>
                </a:solidFill>
              </a:rPr>
              <a:t>je potrebné vyplniť správne, nie je ich možné meniť. Ak sú zadané chybne, </a:t>
            </a:r>
            <a:r>
              <a:rPr lang="sk-SK" sz="4000" dirty="0">
                <a:solidFill>
                  <a:schemeClr val="tx1"/>
                </a:solidFill>
              </a:rPr>
              <a:t>je potrebné zrušiť žiadosť a zadať </a:t>
            </a:r>
            <a:r>
              <a:rPr lang="sk-SK" sz="4000" dirty="0" smtClean="0">
                <a:solidFill>
                  <a:schemeClr val="tx1"/>
                </a:solidFill>
              </a:rPr>
              <a:t>ju znovu</a:t>
            </a:r>
            <a:r>
              <a:rPr lang="sk-SK" sz="4000" dirty="0">
                <a:solidFill>
                  <a:schemeClr val="tx1"/>
                </a:solidFill>
              </a:rPr>
              <a:t>. </a:t>
            </a:r>
            <a:r>
              <a:rPr kumimoji="0" lang="sk-SK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Pri rozostavanom rodinnom dome sa uvádza parcelné číslo</a:t>
            </a:r>
            <a:r>
              <a:rPr kumimoji="0" lang="sk-SK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br>
              <a:rPr kumimoji="0" lang="sk-SK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sk-SK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 príslušnej stavbe, ktorá musí byť zapísaná na liste vlastníctva.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4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sk-SK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2. Výkon zariadenia</a:t>
            </a:r>
          </a:p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sk-SK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Hodnota poukážky je maximálna predpokladaná (závisí aj od inštalovaného výkonu a spotreby energie)</a:t>
            </a:r>
            <a:endParaRPr kumimoji="0" lang="sk-SK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314450" marR="0" lvl="1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k-SK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Výkon sa zaokrúhľuje na celé čísla smerom hore</a:t>
            </a:r>
          </a:p>
          <a:p>
            <a:pPr marL="1298575" lvl="1" indent="-571500">
              <a:buFont typeface="Arial" panose="020B0604020202020204" pitchFamily="34" charset="0"/>
              <a:buChar char="•"/>
              <a:defRPr/>
            </a:pPr>
            <a:r>
              <a:rPr kumimoji="0" lang="sk-SK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Pri </a:t>
            </a:r>
            <a:r>
              <a:rPr kumimoji="0" lang="sk-SK" sz="4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fotovoltických</a:t>
            </a:r>
            <a:r>
              <a:rPr kumimoji="0" lang="sk-SK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paneloch sa uvádza reálna spotreba </a:t>
            </a:r>
            <a:r>
              <a:rPr kumimoji="0" lang="sk-SK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 kilowatt</a:t>
            </a:r>
            <a:r>
              <a:rPr kumimoji="0" lang="sk-SK" sz="4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hodinách</a:t>
            </a:r>
            <a:r>
              <a:rPr kumimoji="0" lang="sk-SK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lang="sk-SK" sz="4000" dirty="0"/>
              <a:t>(napríklad </a:t>
            </a:r>
            <a:r>
              <a:rPr lang="sk-SK" sz="4000" dirty="0" smtClean="0"/>
              <a:t>7000 </a:t>
            </a:r>
            <a:r>
              <a:rPr lang="sk-SK" sz="4000" dirty="0"/>
              <a:t>kWh)</a:t>
            </a:r>
          </a:p>
          <a:p>
            <a:pPr marL="727075" lvl="1" indent="0">
              <a:buNone/>
              <a:defRPr/>
            </a:pPr>
            <a:r>
              <a:rPr lang="sk-SK" sz="4000" dirty="0" smtClean="0"/>
              <a:t>podľa </a:t>
            </a:r>
            <a:r>
              <a:rPr lang="sk-SK" sz="4000" dirty="0"/>
              <a:t>faktúry, ktorá je </a:t>
            </a:r>
            <a:r>
              <a:rPr lang="sk-SK" sz="4000" dirty="0" smtClean="0"/>
              <a:t>vystavená </a:t>
            </a:r>
            <a:r>
              <a:rPr lang="sk-SK" sz="4000" dirty="0"/>
              <a:t>maximálne 12 mesiacov pre uvedením zariadenia do prevádzky. </a:t>
            </a:r>
            <a:br>
              <a:rPr lang="sk-SK" sz="4000" dirty="0"/>
            </a:b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sk-SK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3. Vlastníci nehnuteľnosti</a:t>
            </a:r>
          </a:p>
          <a:p>
            <a:pPr indent="0">
              <a:buNone/>
              <a:defRPr/>
            </a:pPr>
            <a:r>
              <a:rPr lang="sk-SK" sz="4000" dirty="0">
                <a:solidFill>
                  <a:schemeClr val="tx1"/>
                </a:solidFill>
              </a:rPr>
              <a:t>Zadať je nutné vlastníkov, ktorí majú nadpolovičnú väčšinu. Pri bezpodielovom </a:t>
            </a:r>
            <a:r>
              <a:rPr lang="sk-SK" sz="4000" dirty="0" smtClean="0">
                <a:solidFill>
                  <a:schemeClr val="tx1"/>
                </a:solidFill>
              </a:rPr>
              <a:t>spoluvlastníctve </a:t>
            </a:r>
            <a:r>
              <a:rPr lang="sk-SK" sz="4000" dirty="0">
                <a:solidFill>
                  <a:schemeClr val="tx1"/>
                </a:solidFill>
              </a:rPr>
              <a:t>manželov je potrebné zadať oboch. Z týchto údajov sa vychádza pri uzatváraní zmluvy o poskytnutí príspevku, preveruje sa však príjem všetkých vlastníkov a členov domácnosti.</a:t>
            </a:r>
          </a:p>
          <a:p>
            <a:pPr indent="0">
              <a:buNone/>
              <a:defRPr/>
            </a:pPr>
            <a:endParaRPr lang="sk-SK" sz="4000" dirty="0">
              <a:solidFill>
                <a:schemeClr val="tx1"/>
              </a:solidFill>
            </a:endParaRPr>
          </a:p>
        </p:txBody>
      </p:sp>
      <p:sp>
        <p:nvSpPr>
          <p:cNvPr id="8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2812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chemeClr val="bg1"/>
                </a:solidFill>
                <a:latin typeface="Calibri" pitchFamily="34" charset="0"/>
              </a:rPr>
              <a:t>Na čo si dať pozor pri vypĺňaní žiadosti o poukážku</a:t>
            </a:r>
            <a:endParaRPr sz="3000" b="1" spc="36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7" name="Zástupný objekt pre text 2"/>
          <p:cNvSpPr txBox="1">
            <a:spLocks/>
          </p:cNvSpPr>
          <p:nvPr/>
        </p:nvSpPr>
        <p:spPr>
          <a:xfrm>
            <a:off x="1691715" y="1961456"/>
            <a:ext cx="22103808" cy="8736127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sk-SK" sz="4000" b="1" dirty="0" smtClean="0">
                <a:solidFill>
                  <a:schemeClr val="tx1"/>
                </a:solidFill>
              </a:rPr>
              <a:t>4. </a:t>
            </a:r>
            <a:r>
              <a:rPr kumimoji="0" lang="sk-SK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Splnenie</a:t>
            </a:r>
            <a:r>
              <a:rPr kumimoji="0" lang="sk-SK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podmienok</a:t>
            </a:r>
            <a:endParaRPr lang="sk-SK" sz="4000" b="1" dirty="0">
              <a:solidFill>
                <a:schemeClr val="tx1"/>
              </a:solidFill>
            </a:endParaRPr>
          </a:p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sk-SK" sz="4000" dirty="0">
                <a:solidFill>
                  <a:schemeClr val="tx1"/>
                </a:solidFill>
                <a:latin typeface="+mn-lt"/>
              </a:rPr>
              <a:t>Okrem potvrdenia, že spĺňate všeobecné podmienky podpory, máte možnosť uviesť, či spĺňate aj podmienky zvýhodnenia vyššou sadzbou.</a:t>
            </a:r>
          </a:p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sk-SK" sz="4000" dirty="0">
                <a:solidFill>
                  <a:schemeClr val="tx1"/>
                </a:solidFill>
                <a:latin typeface="+mn-lt"/>
              </a:rPr>
              <a:t>Zvýhodnenia sa nespočítavajú, platí vždy len jedno – vyššie</a:t>
            </a:r>
            <a:r>
              <a:rPr lang="sk-SK" sz="4000" dirty="0" smtClean="0">
                <a:solidFill>
                  <a:schemeClr val="tx1"/>
                </a:solidFill>
                <a:latin typeface="+mn-lt"/>
              </a:rPr>
              <a:t>.</a:t>
            </a:r>
          </a:p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k-SK" sz="4000" dirty="0">
              <a:solidFill>
                <a:schemeClr val="tx1"/>
              </a:solidFill>
              <a:latin typeface="+mn-lt"/>
            </a:endParaRPr>
          </a:p>
          <a:p>
            <a:pPr marL="1430338" lvl="3" indent="-539750">
              <a:buFont typeface="Arial" panose="020B0604020202020204" pitchFamily="34" charset="0"/>
              <a:buChar char="•"/>
              <a:defRPr/>
            </a:pPr>
            <a:r>
              <a:rPr lang="sk-SK" sz="4000" b="1" dirty="0" smtClean="0"/>
              <a:t>Ak by ste využívali poukážku zo Zelenej domácnostiam</a:t>
            </a:r>
            <a:r>
              <a:rPr lang="sk-SK" sz="4000" dirty="0" smtClean="0"/>
              <a:t>, sú k dispozícii dva druhy zvýhodnenia:   </a:t>
            </a:r>
          </a:p>
          <a:p>
            <a:pPr marL="1887538" lvl="5" indent="-539750">
              <a:buFontTx/>
              <a:buChar char="-"/>
              <a:defRPr/>
            </a:pPr>
            <a:r>
              <a:rPr lang="sk-SK" sz="4000" dirty="0" smtClean="0"/>
              <a:t>Zvýhodnenie </a:t>
            </a:r>
            <a:r>
              <a:rPr lang="sk-SK" sz="4000" dirty="0"/>
              <a:t>pre domácnosti v oblastiach s riadenou kvalitou ovzdušia (ORKO) vyplní </a:t>
            </a:r>
            <a:r>
              <a:rPr lang="sk-SK" sz="4000" dirty="0" smtClean="0"/>
              <a:t>informačný </a:t>
            </a:r>
            <a:r>
              <a:rPr lang="sk-SK" sz="4000" dirty="0"/>
              <a:t>systém automaticky podľa miesta inštalácie, údaje sú pravidelne </a:t>
            </a:r>
            <a:r>
              <a:rPr lang="sk-SK" sz="4000" dirty="0" smtClean="0"/>
              <a:t>aktualizované </a:t>
            </a:r>
            <a:r>
              <a:rPr lang="sk-SK" sz="4000" dirty="0"/>
              <a:t>raz za rok, prevažne koncom prvého </a:t>
            </a:r>
            <a:r>
              <a:rPr lang="sk-SK" sz="4000" dirty="0" smtClean="0"/>
              <a:t>štvrťroka.</a:t>
            </a:r>
          </a:p>
          <a:p>
            <a:pPr marL="1887538" lvl="5" indent="-539750">
              <a:buFontTx/>
              <a:buChar char="-"/>
              <a:defRPr/>
            </a:pPr>
            <a:r>
              <a:rPr lang="sk-SK" sz="4000" dirty="0" smtClean="0"/>
              <a:t>Zvýhodnenie pri ukončení </a:t>
            </a:r>
            <a:r>
              <a:rPr lang="sk-SK" sz="4000" dirty="0"/>
              <a:t>využívania tuhého paliva – potvrďte len v prípade, ak ste si istí, </a:t>
            </a:r>
            <a:r>
              <a:rPr lang="sk-SK" sz="4000" dirty="0" smtClean="0"/>
              <a:t/>
            </a:r>
            <a:br>
              <a:rPr lang="sk-SK" sz="4000" dirty="0" smtClean="0"/>
            </a:br>
            <a:r>
              <a:rPr lang="sk-SK" sz="4000" dirty="0" smtClean="0"/>
              <a:t>že túto podmienku splníte.</a:t>
            </a:r>
          </a:p>
          <a:p>
            <a:pPr marL="1887538" lvl="5" indent="-539750">
              <a:buFontTx/>
              <a:buChar char="-"/>
              <a:defRPr/>
            </a:pPr>
            <a:endParaRPr lang="sk-SK" sz="4000" dirty="0" smtClean="0"/>
          </a:p>
          <a:p>
            <a:pPr marL="1430338" lvl="3" indent="-539750">
              <a:buFont typeface="Arial" panose="020B0604020202020204" pitchFamily="34" charset="0"/>
              <a:buChar char="•"/>
              <a:defRPr/>
            </a:pPr>
            <a:r>
              <a:rPr lang="sk-SK" sz="4000" b="1" dirty="0" smtClean="0"/>
              <a:t>Ak chcete využiť poukážku zo Zelenej solidarity</a:t>
            </a:r>
            <a:r>
              <a:rPr lang="sk-SK" sz="4000" dirty="0" smtClean="0"/>
              <a:t> a ste </a:t>
            </a:r>
            <a:r>
              <a:rPr lang="sk-SK" sz="4000" dirty="0"/>
              <a:t>nízkopríjmová </a:t>
            </a:r>
            <a:r>
              <a:rPr lang="sk-SK" sz="4000" dirty="0" smtClean="0"/>
              <a:t>domácnosť, </a:t>
            </a:r>
            <a:r>
              <a:rPr lang="sk-SK" sz="4000" dirty="0"/>
              <a:t>označte len toto jedno zvýhodnenie. </a:t>
            </a:r>
            <a:r>
              <a:rPr lang="sk-SK" sz="4000" dirty="0" smtClean="0"/>
              <a:t>(Pri už registrovaných žiadostiach je možné zvýhodnenie dodatočne označiť </a:t>
            </a:r>
            <a:br>
              <a:rPr lang="sk-SK" sz="4000" dirty="0" smtClean="0"/>
            </a:br>
            <a:r>
              <a:rPr lang="sk-SK" sz="4000" dirty="0" smtClean="0"/>
              <a:t>v rámci úpravy žiadosti.)</a:t>
            </a:r>
            <a:endParaRPr lang="sk-SK" sz="4000" dirty="0"/>
          </a:p>
          <a:p>
            <a:pPr lvl="3" indent="0">
              <a:buNone/>
              <a:defRPr/>
            </a:pPr>
            <a:r>
              <a:rPr lang="sk-SK" sz="4000" dirty="0" smtClean="0"/>
              <a:t/>
            </a:r>
            <a:br>
              <a:rPr lang="sk-SK" sz="4000" dirty="0" smtClean="0"/>
            </a:b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4837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chemeClr val="bg1"/>
                </a:solidFill>
                <a:latin typeface="Calibri" pitchFamily="34" charset="0"/>
              </a:rPr>
              <a:t>Na čo si dať pozor pri vypĺňaní žiadosti o poukážku</a:t>
            </a:r>
            <a:endParaRPr sz="3000" b="1" spc="36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7" name="Zástupný objekt pre text 2"/>
          <p:cNvSpPr txBox="1">
            <a:spLocks/>
          </p:cNvSpPr>
          <p:nvPr/>
        </p:nvSpPr>
        <p:spPr>
          <a:xfrm>
            <a:off x="1646565" y="2339045"/>
            <a:ext cx="19946216" cy="774539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sk-SK" sz="4000" b="1" dirty="0" smtClean="0">
                <a:solidFill>
                  <a:schemeClr val="tx1"/>
                </a:solidFill>
              </a:rPr>
              <a:t>4. </a:t>
            </a:r>
            <a:r>
              <a:rPr kumimoji="0" lang="sk-SK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Splnenie</a:t>
            </a:r>
            <a:r>
              <a:rPr kumimoji="0" lang="sk-SK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podmienok</a:t>
            </a:r>
            <a:endParaRPr kumimoji="0" lang="sk-SK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sp>
        <p:nvSpPr>
          <p:cNvPr id="10" name="Zástupný objekt pre text 2"/>
          <p:cNvSpPr txBox="1">
            <a:spLocks/>
          </p:cNvSpPr>
          <p:nvPr/>
        </p:nvSpPr>
        <p:spPr>
          <a:xfrm>
            <a:off x="15326075" y="2755672"/>
            <a:ext cx="8463939" cy="8736127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>
              <a:buNone/>
              <a:defRPr/>
            </a:pPr>
            <a:endParaRPr lang="sk-SK" sz="4000" dirty="0" smtClean="0">
              <a:solidFill>
                <a:schemeClr val="tx1"/>
              </a:solidFill>
            </a:endParaRPr>
          </a:p>
          <a:p>
            <a:pPr lvl="0" indent="0">
              <a:buNone/>
              <a:defRPr/>
            </a:pPr>
            <a:r>
              <a:rPr lang="sk-SK" sz="4000" dirty="0" smtClean="0">
                <a:solidFill>
                  <a:schemeClr val="tx1"/>
                </a:solidFill>
              </a:rPr>
              <a:t>V </a:t>
            </a:r>
            <a:r>
              <a:rPr lang="sk-SK" sz="4000" dirty="0">
                <a:solidFill>
                  <a:schemeClr val="tx1"/>
                </a:solidFill>
              </a:rPr>
              <a:t>tabuľke sú automaticky zobrazené údaje o vlastníkoch, ktorých ste vo formulári zadali v predošlom kroku. </a:t>
            </a:r>
            <a:endParaRPr lang="sk-SK" sz="4000" dirty="0" smtClean="0">
              <a:solidFill>
                <a:schemeClr val="tx1"/>
              </a:solidFill>
            </a:endParaRPr>
          </a:p>
          <a:p>
            <a:pPr lvl="0" indent="0">
              <a:buNone/>
              <a:defRPr/>
            </a:pPr>
            <a:endParaRPr lang="sk-SK" sz="4000" dirty="0">
              <a:solidFill>
                <a:schemeClr val="tx1"/>
              </a:solidFill>
            </a:endParaRPr>
          </a:p>
          <a:p>
            <a:pPr lvl="0" indent="0">
              <a:buNone/>
              <a:defRPr/>
            </a:pPr>
            <a:r>
              <a:rPr lang="sk-SK" sz="4000" dirty="0" smtClean="0">
                <a:solidFill>
                  <a:schemeClr val="tx1"/>
                </a:solidFill>
              </a:rPr>
              <a:t>Doplňte </a:t>
            </a:r>
            <a:r>
              <a:rPr lang="sk-SK" sz="4000" dirty="0">
                <a:solidFill>
                  <a:schemeClr val="tx1"/>
                </a:solidFill>
              </a:rPr>
              <a:t>údaje </a:t>
            </a:r>
            <a:r>
              <a:rPr lang="sk-SK" sz="4000" dirty="0" smtClean="0">
                <a:solidFill>
                  <a:schemeClr val="tx1"/>
                </a:solidFill>
              </a:rPr>
              <a:t>o všetkých vlastníkoch, spoluvlastníkoch </a:t>
            </a:r>
            <a:r>
              <a:rPr lang="sk-SK" sz="4000" dirty="0">
                <a:solidFill>
                  <a:schemeClr val="tx1"/>
                </a:solidFill>
              </a:rPr>
              <a:t>a </a:t>
            </a:r>
            <a:r>
              <a:rPr lang="sk-SK" sz="4000" dirty="0" smtClean="0">
                <a:solidFill>
                  <a:schemeClr val="tx1"/>
                </a:solidFill>
              </a:rPr>
              <a:t>osobách, </a:t>
            </a:r>
            <a:r>
              <a:rPr lang="sk-SK" sz="4000" dirty="0">
                <a:solidFill>
                  <a:schemeClr val="tx1"/>
                </a:solidFill>
              </a:rPr>
              <a:t>ktoré majú </a:t>
            </a:r>
            <a:r>
              <a:rPr lang="sk-SK" sz="4000" dirty="0" smtClean="0">
                <a:solidFill>
                  <a:schemeClr val="tx1"/>
                </a:solidFill>
              </a:rPr>
              <a:t/>
            </a:r>
            <a:br>
              <a:rPr lang="sk-SK" sz="4000" dirty="0" smtClean="0">
                <a:solidFill>
                  <a:schemeClr val="tx1"/>
                </a:solidFill>
              </a:rPr>
            </a:br>
            <a:r>
              <a:rPr lang="sk-SK" sz="4000" dirty="0" smtClean="0">
                <a:solidFill>
                  <a:schemeClr val="tx1"/>
                </a:solidFill>
              </a:rPr>
              <a:t>na </a:t>
            </a:r>
            <a:r>
              <a:rPr lang="sk-SK" sz="4000" dirty="0">
                <a:solidFill>
                  <a:schemeClr val="tx1"/>
                </a:solidFill>
              </a:rPr>
              <a:t>mieste inštalácie evidovaný trvalý </a:t>
            </a:r>
            <a:r>
              <a:rPr lang="sk-SK" sz="4000" dirty="0" smtClean="0">
                <a:solidFill>
                  <a:schemeClr val="tx1"/>
                </a:solidFill>
              </a:rPr>
              <a:t/>
            </a:r>
            <a:br>
              <a:rPr lang="sk-SK" sz="4000" dirty="0" smtClean="0">
                <a:solidFill>
                  <a:schemeClr val="tx1"/>
                </a:solidFill>
              </a:rPr>
            </a:br>
            <a:r>
              <a:rPr lang="sk-SK" sz="4000" dirty="0" smtClean="0">
                <a:solidFill>
                  <a:schemeClr val="tx1"/>
                </a:solidFill>
              </a:rPr>
              <a:t>alebo </a:t>
            </a:r>
            <a:r>
              <a:rPr lang="sk-SK" sz="4000" dirty="0">
                <a:solidFill>
                  <a:schemeClr val="tx1"/>
                </a:solidFill>
              </a:rPr>
              <a:t>prechodný pobyt. </a:t>
            </a:r>
            <a:endParaRPr lang="sk-SK" sz="4000" dirty="0" smtClean="0">
              <a:solidFill>
                <a:schemeClr val="tx1"/>
              </a:solidFill>
            </a:endParaRPr>
          </a:p>
          <a:p>
            <a:pPr lvl="0" indent="0">
              <a:buNone/>
              <a:defRPr/>
            </a:pPr>
            <a:endParaRPr lang="sk-SK" sz="4000" dirty="0" smtClean="0">
              <a:solidFill>
                <a:schemeClr val="tx1"/>
              </a:solidFill>
            </a:endParaRPr>
          </a:p>
          <a:p>
            <a:pPr lvl="0" indent="0">
              <a:buNone/>
              <a:defRPr/>
            </a:pPr>
            <a:r>
              <a:rPr lang="sk-SK" sz="4000" b="1" dirty="0" smtClean="0">
                <a:solidFill>
                  <a:schemeClr val="tx1"/>
                </a:solidFill>
              </a:rPr>
              <a:t>Pozor</a:t>
            </a:r>
            <a:r>
              <a:rPr lang="sk-SK" sz="4000" b="1" dirty="0">
                <a:solidFill>
                  <a:schemeClr val="tx1"/>
                </a:solidFill>
              </a:rPr>
              <a:t>, </a:t>
            </a:r>
            <a:r>
              <a:rPr lang="sk-SK" sz="4000" b="1" dirty="0" smtClean="0">
                <a:solidFill>
                  <a:schemeClr val="tx1"/>
                </a:solidFill>
              </a:rPr>
              <a:t>v </a:t>
            </a:r>
            <a:r>
              <a:rPr lang="sk-SK" sz="4000" b="1" dirty="0">
                <a:solidFill>
                  <a:schemeClr val="tx1"/>
                </a:solidFill>
              </a:rPr>
              <a:t>tomto prípade nestačí uviesť len nadpolovičnú väčšinu vlastníkov, pretože súhlasy musia poskytnúť všetci.</a:t>
            </a:r>
          </a:p>
          <a:p>
            <a:pPr lvl="0" indent="0">
              <a:buNone/>
              <a:defRPr/>
            </a:pPr>
            <a:endParaRPr lang="sk-SK" sz="4000" dirty="0">
              <a:solidFill>
                <a:schemeClr val="tx1"/>
              </a:solidFill>
            </a:endParaRPr>
          </a:p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sk-SK" sz="4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lvl="3" indent="0">
              <a:buNone/>
              <a:defRPr/>
            </a:pPr>
            <a:r>
              <a:rPr lang="sk-SK" sz="4000" dirty="0" smtClean="0"/>
              <a:t/>
            </a:r>
            <a:br>
              <a:rPr lang="sk-SK" sz="4000" dirty="0" smtClean="0"/>
            </a:b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13" name="Obrázok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134" y="3198021"/>
            <a:ext cx="13074286" cy="7851428"/>
          </a:xfrm>
          <a:prstGeom prst="rect">
            <a:avLst/>
          </a:prstGeom>
          <a:ln>
            <a:noFill/>
          </a:ln>
          <a:effectLst>
            <a:outerShdw blurRad="38100" algn="ctr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27040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chemeClr val="bg1"/>
                </a:solidFill>
                <a:latin typeface="Calibri" pitchFamily="34" charset="0"/>
              </a:rPr>
              <a:t>Na čo si dať pozor pri vypĺňaní žiadosti o poukážku</a:t>
            </a:r>
            <a:endParaRPr sz="3000" b="1" spc="36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7" name="Zástupný objekt pre text 2"/>
          <p:cNvSpPr txBox="1">
            <a:spLocks/>
          </p:cNvSpPr>
          <p:nvPr/>
        </p:nvSpPr>
        <p:spPr>
          <a:xfrm>
            <a:off x="1646565" y="2339045"/>
            <a:ext cx="19946216" cy="8736127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sk-SK" sz="4000" b="1" dirty="0">
                <a:solidFill>
                  <a:schemeClr val="tx1"/>
                </a:solidFill>
              </a:rPr>
              <a:t>5</a:t>
            </a:r>
            <a:r>
              <a:rPr lang="sk-SK" sz="4000" b="1" dirty="0" smtClean="0">
                <a:solidFill>
                  <a:schemeClr val="tx1"/>
                </a:solidFill>
              </a:rPr>
              <a:t>. </a:t>
            </a:r>
            <a:r>
              <a:rPr kumimoji="0" lang="sk-SK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Výpočet hodnoty</a:t>
            </a:r>
          </a:p>
          <a:p>
            <a:pPr lvl="1" indent="0">
              <a:buNone/>
              <a:defRPr/>
            </a:pPr>
            <a:endParaRPr lang="sk-SK" sz="4000" dirty="0"/>
          </a:p>
          <a:p>
            <a:pPr marL="0" lvl="1" indent="0">
              <a:buNone/>
              <a:defRPr/>
            </a:pPr>
            <a:r>
              <a:rPr lang="sk-SK" sz="4000" dirty="0" smtClean="0"/>
              <a:t>Skontrolujte zadané </a:t>
            </a:r>
            <a:r>
              <a:rPr kumimoji="0" lang="sk-SK" sz="4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parametre, na základe ktorých je </a:t>
            </a:r>
            <a:r>
              <a:rPr lang="sk-SK" sz="4000" dirty="0"/>
              <a:t>stanovená </a:t>
            </a:r>
            <a:r>
              <a:rPr lang="sk-SK" sz="4000" dirty="0" smtClean="0"/>
              <a:t>predpokladaná hodnota </a:t>
            </a:r>
            <a:r>
              <a:rPr lang="sk-SK" sz="4000" dirty="0"/>
              <a:t>poukážky. Keďže maximálna podpora je možná do </a:t>
            </a:r>
            <a:r>
              <a:rPr lang="sk-SK" sz="4000" dirty="0" smtClean="0"/>
              <a:t>90 </a:t>
            </a:r>
            <a:r>
              <a:rPr lang="sk-SK" sz="4000" dirty="0"/>
              <a:t>% oprávnených výdavkov, hodnota uvedená na poukážke nemusí byť preplatená v plnom rozsahu. Celkové oprávnené výdavky budú zrejmé až z konkrétnej faktúry za inštaláciu.</a:t>
            </a: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k-SK" sz="4000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sk-SK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UPOZORNENIE:</a:t>
            </a:r>
          </a:p>
          <a:p>
            <a:pPr marL="0" lvl="1" indent="0">
              <a:buNone/>
              <a:defRPr/>
            </a:pPr>
            <a:r>
              <a:rPr lang="sk-SK" sz="4000" dirty="0" smtClean="0"/>
              <a:t>Systém </a:t>
            </a:r>
            <a:r>
              <a:rPr lang="sk-SK" sz="4000" dirty="0"/>
              <a:t>umožňuje žiadateľovi </a:t>
            </a:r>
            <a:r>
              <a:rPr lang="sk-SK" sz="4000" dirty="0" smtClean="0"/>
              <a:t>o poukážku z projektu Zelená solidarita upraviť </a:t>
            </a:r>
            <a:r>
              <a:rPr lang="sk-SK" sz="4000" dirty="0"/>
              <a:t>alebo úplne zrušiť žiadosť, ktorá čaká v </a:t>
            </a:r>
            <a:r>
              <a:rPr lang="sk-SK" sz="4000" dirty="0" smtClean="0"/>
              <a:t>zásobníku </a:t>
            </a:r>
            <a:r>
              <a:rPr lang="sk-SK" sz="4000" dirty="0"/>
              <a:t>dovtedy, kým domácnosť doručí SIEA podpísané formuláre so súhlasmi nevyhnutnými na preverenie, či domácnosť spĺňa podmienky zvýhodnenia. </a:t>
            </a:r>
            <a:endParaRPr lang="sk-SK" sz="4000" dirty="0" smtClean="0"/>
          </a:p>
          <a:p>
            <a:pPr marL="0" lvl="1" indent="0">
              <a:buNone/>
              <a:defRPr/>
            </a:pPr>
            <a:endParaRPr lang="sk-SK" sz="4000" dirty="0"/>
          </a:p>
          <a:p>
            <a:pPr marL="0" lvl="1" indent="0">
              <a:buNone/>
              <a:defRPr/>
            </a:pPr>
            <a:r>
              <a:rPr lang="sk-SK" sz="4000" dirty="0" smtClean="0"/>
              <a:t>Pri úprave je možné postupným </a:t>
            </a:r>
            <a:r>
              <a:rPr lang="sk-SK" sz="4000" dirty="0"/>
              <a:t>prechádzaním jednotlivých krokov </a:t>
            </a:r>
            <a:r>
              <a:rPr lang="sk-SK" sz="4000" dirty="0" smtClean="0"/>
              <a:t>zmeniť </a:t>
            </a:r>
            <a:r>
              <a:rPr lang="sk-SK" sz="4000" dirty="0"/>
              <a:t>všetky údaje </a:t>
            </a:r>
            <a:r>
              <a:rPr lang="sk-SK" sz="4000" dirty="0" smtClean="0"/>
              <a:t/>
            </a:r>
            <a:br>
              <a:rPr lang="sk-SK" sz="4000" dirty="0" smtClean="0"/>
            </a:br>
            <a:r>
              <a:rPr lang="sk-SK" sz="4000" dirty="0" smtClean="0"/>
              <a:t>s </a:t>
            </a:r>
            <a:r>
              <a:rPr lang="sk-SK" sz="4000" dirty="0"/>
              <a:t>výnimkou údajov o mieste inštalácie a registrovanej e-mailovej adresy. </a:t>
            </a:r>
          </a:p>
          <a:p>
            <a:pPr lvl="1" indent="0">
              <a:buNone/>
              <a:defRPr/>
            </a:pPr>
            <a:endParaRPr lang="sk-SK" sz="4000" dirty="0" smtClean="0"/>
          </a:p>
          <a:p>
            <a:pPr lvl="1" indent="0">
              <a:buNone/>
              <a:defRPr/>
            </a:pPr>
            <a:endParaRPr kumimoji="0" lang="sk-SK" sz="4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4135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Kde nájdete informácie a kde vám pomôžeme: www.zelenadomacnostiam.sk 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14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6004" y="2733963"/>
            <a:ext cx="10626811" cy="7188187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96056" y="2799990"/>
            <a:ext cx="10564699" cy="731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886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Kde nájdete informácie a kde vám pomôžeme: www.zelenadomacnostiam.sk 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14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2808" y="2125396"/>
            <a:ext cx="9328182" cy="448118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462166" y="2120496"/>
            <a:ext cx="9396772" cy="884805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2808" y="6606581"/>
            <a:ext cx="9385339" cy="47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3223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Kde nájdete informácie a kde vám pomôžeme: kontakty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44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1861538" y="8934180"/>
            <a:ext cx="5400000" cy="2160000"/>
          </a:xfrm>
          <a:prstGeom prst="rect">
            <a:avLst/>
          </a:prstGeom>
          <a:noFill/>
          <a:ln/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80000"/>
              </a:lnSpc>
              <a:buClr>
                <a:schemeClr val="folHlink"/>
              </a:buClr>
              <a:buFontTx/>
              <a:buNone/>
              <a:defRPr/>
            </a:pPr>
            <a:endParaRPr lang="sk-SK" sz="3000" dirty="0">
              <a:solidFill>
                <a:schemeClr val="tx1"/>
              </a:solidFill>
            </a:endParaRPr>
          </a:p>
        </p:txBody>
      </p:sp>
      <p:sp>
        <p:nvSpPr>
          <p:cNvPr id="2" name="Obdĺžnik 1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8" name="Obrázok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24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5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8381" y="2825552"/>
            <a:ext cx="17028315" cy="1905265"/>
          </a:xfrm>
          <a:prstGeom prst="rect">
            <a:avLst/>
          </a:prstGeom>
        </p:spPr>
      </p:pic>
      <p:sp>
        <p:nvSpPr>
          <p:cNvPr id="37" name="BlokTextu 36"/>
          <p:cNvSpPr txBox="1"/>
          <p:nvPr/>
        </p:nvSpPr>
        <p:spPr>
          <a:xfrm>
            <a:off x="1668632" y="2249488"/>
            <a:ext cx="22086366" cy="60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rtl="0">
              <a:lnSpc>
                <a:spcPts val="3800"/>
              </a:lnSpc>
            </a:pPr>
            <a:r>
              <a:rPr lang="pl-PL" sz="4400" b="1" kern="1200" dirty="0" smtClean="0">
                <a:solidFill>
                  <a:srgbClr val="0056A3"/>
                </a:solidFill>
              </a:rPr>
              <a:t>Konzultácie </a:t>
            </a:r>
            <a:r>
              <a:rPr lang="pl-PL" sz="4400" b="1" kern="1200" dirty="0">
                <a:solidFill>
                  <a:srgbClr val="0056A3"/>
                </a:solidFill>
              </a:rPr>
              <a:t>na bezplatnej telefónnej linke SIEA o podmienkach podpory a výbere </a:t>
            </a:r>
            <a:r>
              <a:rPr lang="pl-PL" sz="4400" b="1" kern="1200" dirty="0" smtClean="0">
                <a:solidFill>
                  <a:srgbClr val="0056A3"/>
                </a:solidFill>
              </a:rPr>
              <a:t>zariadenia</a:t>
            </a:r>
            <a:endParaRPr lang="sk-SK" sz="40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BlokTextu 39"/>
          <p:cNvSpPr txBox="1"/>
          <p:nvPr/>
        </p:nvSpPr>
        <p:spPr>
          <a:xfrm>
            <a:off x="1665874" y="5568251"/>
            <a:ext cx="22086366" cy="350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rtl="0">
              <a:lnSpc>
                <a:spcPts val="3800"/>
              </a:lnSpc>
            </a:pPr>
            <a:r>
              <a:rPr lang="pl-PL" sz="4400" b="1" kern="1200" dirty="0" smtClean="0">
                <a:solidFill>
                  <a:srgbClr val="1E4E9D"/>
                </a:solidFill>
              </a:rPr>
              <a:t>Informácie </a:t>
            </a:r>
            <a:r>
              <a:rPr lang="pl-PL" sz="4400" b="1" kern="1200" dirty="0">
                <a:solidFill>
                  <a:srgbClr val="1E4E9D"/>
                </a:solidFill>
              </a:rPr>
              <a:t>pre domácnosti k vypĺňaniu žiadostí o poukážky </a:t>
            </a:r>
            <a:r>
              <a:rPr lang="pl-PL" sz="4400" b="1" kern="1200" dirty="0" smtClean="0">
                <a:solidFill>
                  <a:srgbClr val="1E4E9D"/>
                </a:solidFill>
              </a:rPr>
              <a:t/>
            </a:r>
            <a:br>
              <a:rPr lang="pl-PL" sz="4400" b="1" kern="1200" dirty="0" smtClean="0">
                <a:solidFill>
                  <a:srgbClr val="1E4E9D"/>
                </a:solidFill>
              </a:rPr>
            </a:br>
            <a:r>
              <a:rPr lang="pl-PL" sz="4400" b="1" kern="1200" dirty="0" smtClean="0">
                <a:solidFill>
                  <a:srgbClr val="1E4E9D"/>
                </a:solidFill>
              </a:rPr>
              <a:t>a </a:t>
            </a:r>
            <a:r>
              <a:rPr lang="pl-PL" sz="4400" b="1" kern="1200" dirty="0">
                <a:solidFill>
                  <a:srgbClr val="1E4E9D"/>
                </a:solidFill>
              </a:rPr>
              <a:t>informácie pre zhotoviteľov </a:t>
            </a:r>
            <a:r>
              <a:rPr lang="pl-PL" sz="4400" b="1" kern="1200" dirty="0" smtClean="0">
                <a:solidFill>
                  <a:srgbClr val="1E4E9D"/>
                </a:solidFill>
              </a:rPr>
              <a:t>k </a:t>
            </a:r>
            <a:r>
              <a:rPr lang="pl-PL" sz="4400" b="1" kern="1200" dirty="0">
                <a:solidFill>
                  <a:srgbClr val="1E4E9D"/>
                </a:solidFill>
              </a:rPr>
              <a:t>podávaniu žiadostí o preplatenie </a:t>
            </a:r>
            <a:r>
              <a:rPr lang="pl-PL" sz="4400" b="1" kern="1200" dirty="0" smtClean="0">
                <a:solidFill>
                  <a:srgbClr val="1E4E9D"/>
                </a:solidFill>
              </a:rPr>
              <a:t>poukážok</a:t>
            </a:r>
          </a:p>
          <a:p>
            <a:pPr algn="l" defTabSz="914400" rtl="0">
              <a:lnSpc>
                <a:spcPts val="3800"/>
              </a:lnSpc>
            </a:pPr>
            <a:endParaRPr lang="pl-PL" sz="4400" b="1" kern="1200" dirty="0">
              <a:solidFill>
                <a:schemeClr val="tx1"/>
              </a:solidFill>
            </a:endParaRPr>
          </a:p>
          <a:p>
            <a:pPr algn="l" defTabSz="914400" rtl="0">
              <a:lnSpc>
                <a:spcPts val="3800"/>
              </a:lnSpc>
            </a:pPr>
            <a:r>
              <a:rPr lang="pl-PL" sz="3600" b="1" kern="1200" dirty="0" smtClean="0">
                <a:solidFill>
                  <a:schemeClr val="tx1"/>
                </a:solidFill>
              </a:rPr>
              <a:t>E-mailom:</a:t>
            </a:r>
          </a:p>
          <a:p>
            <a:pPr algn="l" defTabSz="914400" rtl="0">
              <a:lnSpc>
                <a:spcPts val="3800"/>
              </a:lnSpc>
            </a:pPr>
            <a:r>
              <a:rPr lang="pl-PL" sz="3600" kern="1200" dirty="0" smtClean="0">
                <a:solidFill>
                  <a:srgbClr val="1E4E9D"/>
                </a:solidFill>
                <a:hlinkClick r:id="rId10"/>
              </a:rPr>
              <a:t>zelenadomacnostiam@siea.gov.sk</a:t>
            </a:r>
            <a:endParaRPr lang="pl-PL" sz="3600" kern="1200" dirty="0" smtClean="0">
              <a:solidFill>
                <a:srgbClr val="1E4E9D"/>
              </a:solidFill>
            </a:endParaRPr>
          </a:p>
          <a:p>
            <a:pPr algn="l" defTabSz="914400" rtl="0">
              <a:lnSpc>
                <a:spcPts val="3800"/>
              </a:lnSpc>
            </a:pPr>
            <a:endParaRPr lang="pl-PL" sz="3600" kern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 defTabSz="914400" rtl="0">
              <a:lnSpc>
                <a:spcPts val="3800"/>
              </a:lnSpc>
            </a:pPr>
            <a:r>
              <a:rPr lang="pl-PL" sz="3600" b="1" kern="1200" dirty="0">
                <a:solidFill>
                  <a:schemeClr val="tx1"/>
                </a:solidFill>
              </a:rPr>
              <a:t>Telefonicky:</a:t>
            </a:r>
            <a:r>
              <a:rPr lang="pl-PL" sz="3600" kern="1200" dirty="0">
                <a:solidFill>
                  <a:schemeClr val="tx1"/>
                </a:solidFill>
              </a:rPr>
              <a:t> </a:t>
            </a:r>
            <a:endParaRPr lang="sk-SK" sz="40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4512" y="9162256"/>
            <a:ext cx="19648055" cy="185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101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rázok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849" y="3742682"/>
            <a:ext cx="16658989" cy="7574099"/>
          </a:xfrm>
          <a:prstGeom prst="rect">
            <a:avLst/>
          </a:prstGeom>
        </p:spPr>
      </p:pic>
      <p:sp>
        <p:nvSpPr>
          <p:cNvPr id="16" name="Shape 16"/>
          <p:cNvSpPr/>
          <p:nvPr/>
        </p:nvSpPr>
        <p:spPr>
          <a:xfrm>
            <a:off x="1681480" y="1324022"/>
            <a:ext cx="20634831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3000" b="1" spc="36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lang="sk-SK" sz="3000" b="1" spc="360" dirty="0" smtClean="0">
                <a:solidFill>
                  <a:srgbClr val="FFFFFF"/>
                </a:solidFill>
                <a:latin typeface="Calibri" pitchFamily="34" charset="0"/>
              </a:rPr>
              <a:t>Kde nájdete informácie a kde vám pomôžeme: pracoviská SIEA</a:t>
            </a:r>
            <a:endParaRPr sz="3000" b="1" spc="36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Shape 7"/>
          <p:cNvSpPr/>
          <p:nvPr/>
        </p:nvSpPr>
        <p:spPr>
          <a:xfrm>
            <a:off x="1694180" y="12590462"/>
            <a:ext cx="12870668" cy="344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R="669290" lvl="0" algn="l" defTabSz="457200">
              <a:lnSpc>
                <a:spcPct val="120000"/>
              </a:lnSpc>
              <a:defRPr sz="1800"/>
            </a:pPr>
            <a:endParaRPr sz="2000" spc="5" dirty="0">
              <a:solidFill>
                <a:srgbClr val="2664AD"/>
              </a:solidFill>
              <a:latin typeface="Calibri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132641" y="4227580"/>
            <a:ext cx="5400000" cy="2160000"/>
          </a:xfrm>
          <a:prstGeom prst="rect">
            <a:avLst/>
          </a:prstGeom>
          <a:noFill/>
          <a:effectLst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Clr>
                <a:schemeClr val="folHlink"/>
              </a:buClr>
              <a:buNone/>
              <a:defRPr/>
            </a:pPr>
            <a:r>
              <a:rPr lang="sk-SK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Trenčín</a:t>
            </a:r>
            <a:br>
              <a:rPr lang="sk-SK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sk-SK" sz="3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Hurbanova 59</a:t>
            </a:r>
            <a:br>
              <a:rPr lang="sk-SK" sz="3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sk-SK" sz="3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911 </a:t>
            </a:r>
            <a:r>
              <a:rPr lang="sk-SK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 </a:t>
            </a:r>
            <a:r>
              <a:rPr lang="sk-SK" sz="3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Trenčín</a:t>
            </a:r>
            <a:br>
              <a:rPr lang="sk-SK" sz="3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sk-SK"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038872" y="8834856"/>
            <a:ext cx="5400000" cy="2160000"/>
          </a:xfrm>
          <a:prstGeom prst="rect">
            <a:avLst/>
          </a:prstGeom>
          <a:noFill/>
          <a:ln/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l">
              <a:lnSpc>
                <a:spcPct val="80000"/>
              </a:lnSpc>
              <a:buClr>
                <a:schemeClr val="folHlink"/>
              </a:buClr>
              <a:defRPr/>
            </a:pPr>
            <a:r>
              <a:rPr lang="sk-SK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Bratislava </a:t>
            </a:r>
          </a:p>
          <a:p>
            <a:pPr algn="l">
              <a:lnSpc>
                <a:spcPct val="80000"/>
              </a:lnSpc>
              <a:buClr>
                <a:schemeClr val="folHlink"/>
              </a:buClr>
              <a:defRPr/>
            </a:pPr>
            <a:r>
              <a:rPr lang="sk-SK" sz="3000" dirty="0" smtClean="0">
                <a:solidFill>
                  <a:schemeClr val="tx1"/>
                </a:solidFill>
              </a:rPr>
              <a:t>Bajkalská 27</a:t>
            </a:r>
            <a:r>
              <a:rPr lang="sk-SK" sz="3000" dirty="0">
                <a:solidFill>
                  <a:schemeClr val="tx1"/>
                </a:solidFill>
              </a:rPr>
              <a:t/>
            </a:r>
            <a:br>
              <a:rPr lang="sk-SK" sz="3000" dirty="0">
                <a:solidFill>
                  <a:schemeClr val="tx1"/>
                </a:solidFill>
              </a:rPr>
            </a:br>
            <a:r>
              <a:rPr lang="sk-SK" sz="3000" dirty="0" smtClean="0">
                <a:solidFill>
                  <a:schemeClr val="tx1"/>
                </a:solidFill>
              </a:rPr>
              <a:t>821 01 Bratislava</a:t>
            </a:r>
            <a:endParaRPr lang="sk-SK" sz="3000" dirty="0">
              <a:solidFill>
                <a:schemeClr val="tx1"/>
              </a:solidFill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1861538" y="8934180"/>
            <a:ext cx="5400000" cy="2160000"/>
          </a:xfrm>
          <a:prstGeom prst="rect">
            <a:avLst/>
          </a:prstGeom>
          <a:noFill/>
          <a:ln/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80000"/>
              </a:lnSpc>
              <a:buClr>
                <a:schemeClr val="folHlink"/>
              </a:buClr>
              <a:buFontTx/>
              <a:buNone/>
              <a:defRPr/>
            </a:pPr>
            <a:endParaRPr lang="sk-SK" sz="3000" dirty="0">
              <a:solidFill>
                <a:schemeClr val="tx1"/>
              </a:solidFill>
            </a:endParaRPr>
          </a:p>
        </p:txBody>
      </p:sp>
      <p:sp>
        <p:nvSpPr>
          <p:cNvPr id="20" name="Slza 19"/>
          <p:cNvSpPr/>
          <p:nvPr/>
        </p:nvSpPr>
        <p:spPr>
          <a:xfrm rot="8075080">
            <a:off x="16804338" y="5988883"/>
            <a:ext cx="914400" cy="914400"/>
          </a:xfrm>
          <a:prstGeom prst="teardrop">
            <a:avLst/>
          </a:prstGeom>
          <a:solidFill>
            <a:srgbClr val="1E4E9D"/>
          </a:solid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Vývojový diagram: spojnica 21"/>
          <p:cNvSpPr/>
          <p:nvPr/>
        </p:nvSpPr>
        <p:spPr>
          <a:xfrm>
            <a:off x="17032938" y="6272846"/>
            <a:ext cx="457200" cy="457200"/>
          </a:xfrm>
          <a:prstGeom prst="flowChartConnector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8" name="Slza 27"/>
          <p:cNvSpPr/>
          <p:nvPr/>
        </p:nvSpPr>
        <p:spPr>
          <a:xfrm rot="8075080">
            <a:off x="8022003" y="5249684"/>
            <a:ext cx="914400" cy="914400"/>
          </a:xfrm>
          <a:prstGeom prst="teardrop">
            <a:avLst/>
          </a:prstGeom>
          <a:solidFill>
            <a:srgbClr val="1E4E9D"/>
          </a:solid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9" name="Vývojový diagram: spojnica 28"/>
          <p:cNvSpPr/>
          <p:nvPr/>
        </p:nvSpPr>
        <p:spPr>
          <a:xfrm>
            <a:off x="8250603" y="5533647"/>
            <a:ext cx="457200" cy="457200"/>
          </a:xfrm>
          <a:prstGeom prst="flowChartConnector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0" name="Slza 29"/>
          <p:cNvSpPr/>
          <p:nvPr/>
        </p:nvSpPr>
        <p:spPr>
          <a:xfrm rot="8075080">
            <a:off x="5192278" y="8220476"/>
            <a:ext cx="914400" cy="914400"/>
          </a:xfrm>
          <a:prstGeom prst="teardrop">
            <a:avLst/>
          </a:prstGeom>
          <a:solidFill>
            <a:srgbClr val="1E4E9D"/>
          </a:solid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1" name="Vývojový diagram: spojnica 30"/>
          <p:cNvSpPr/>
          <p:nvPr/>
        </p:nvSpPr>
        <p:spPr>
          <a:xfrm>
            <a:off x="5420878" y="8504439"/>
            <a:ext cx="457200" cy="457200"/>
          </a:xfrm>
          <a:prstGeom prst="flowChartConnector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3" name="Obdĺžnik 32"/>
          <p:cNvSpPr/>
          <p:nvPr/>
        </p:nvSpPr>
        <p:spPr>
          <a:xfrm>
            <a:off x="10031760" y="2508553"/>
            <a:ext cx="48926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buClr>
                <a:schemeClr val="folHlink"/>
              </a:buClr>
              <a:defRPr/>
            </a:pPr>
            <a:r>
              <a:rPr lang="sk-SK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Banská Bystrica </a:t>
            </a:r>
          </a:p>
          <a:p>
            <a:pPr algn="l">
              <a:lnSpc>
                <a:spcPct val="80000"/>
              </a:lnSpc>
              <a:buClr>
                <a:schemeClr val="folHlink"/>
              </a:buClr>
              <a:defRPr/>
            </a:pPr>
            <a:r>
              <a:rPr lang="sk-SK" sz="3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Švermova 43</a:t>
            </a:r>
            <a:endParaRPr lang="sk-SK"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>
              <a:lnSpc>
                <a:spcPct val="80000"/>
              </a:lnSpc>
              <a:buClr>
                <a:schemeClr val="folHlink"/>
              </a:buClr>
              <a:defRPr/>
            </a:pPr>
            <a:r>
              <a:rPr lang="sk-SK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974 </a:t>
            </a:r>
            <a:r>
              <a:rPr lang="sk-SK" sz="3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04 </a:t>
            </a:r>
            <a:r>
              <a:rPr lang="sk-SK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Banská </a:t>
            </a:r>
            <a:r>
              <a:rPr lang="sk-SK" sz="3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Bystrica</a:t>
            </a:r>
            <a:endParaRPr lang="sk-SK"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6614976" y="8571581"/>
            <a:ext cx="5400000" cy="2160000"/>
          </a:xfrm>
          <a:prstGeom prst="rect">
            <a:avLst/>
          </a:prstGeom>
          <a:noFill/>
          <a:ln/>
          <a:effectLst>
            <a:softEdge rad="381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l">
              <a:lnSpc>
                <a:spcPct val="80000"/>
              </a:lnSpc>
              <a:buClr>
                <a:schemeClr val="folHlink"/>
              </a:buClr>
              <a:buFontTx/>
              <a:buNone/>
              <a:defRPr/>
            </a:pPr>
            <a:r>
              <a:rPr lang="sk-SK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Košice</a:t>
            </a:r>
          </a:p>
          <a:p>
            <a:pPr algn="l">
              <a:lnSpc>
                <a:spcPct val="80000"/>
              </a:lnSpc>
              <a:buClr>
                <a:schemeClr val="folHlink"/>
              </a:buClr>
              <a:buFontTx/>
              <a:buNone/>
              <a:defRPr/>
            </a:pPr>
            <a:r>
              <a:rPr lang="sk-SK" sz="3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Krivá 23</a:t>
            </a:r>
            <a:endParaRPr lang="sk-SK"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>
              <a:lnSpc>
                <a:spcPct val="80000"/>
              </a:lnSpc>
              <a:buClr>
                <a:schemeClr val="folHlink"/>
              </a:buClr>
              <a:buFontTx/>
              <a:buNone/>
              <a:defRPr/>
            </a:pPr>
            <a:r>
              <a:rPr lang="sk-SK" sz="3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040 01 Košice</a:t>
            </a:r>
            <a:endParaRPr lang="sk-SK"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2" name="Slza 31"/>
          <p:cNvSpPr/>
          <p:nvPr/>
        </p:nvSpPr>
        <p:spPr>
          <a:xfrm rot="8075080">
            <a:off x="10836026" y="6092838"/>
            <a:ext cx="914400" cy="914400"/>
          </a:xfrm>
          <a:prstGeom prst="teardrop">
            <a:avLst/>
          </a:prstGeom>
          <a:solidFill>
            <a:srgbClr val="1E4E9D"/>
          </a:solid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4" name="Vývojový diagram: spojnica 33"/>
          <p:cNvSpPr/>
          <p:nvPr/>
        </p:nvSpPr>
        <p:spPr>
          <a:xfrm>
            <a:off x="11064626" y="6376801"/>
            <a:ext cx="457200" cy="457200"/>
          </a:xfrm>
          <a:prstGeom prst="flowChartConnector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" name="Obdĺžnik 1"/>
          <p:cNvSpPr/>
          <p:nvPr/>
        </p:nvSpPr>
        <p:spPr>
          <a:xfrm>
            <a:off x="17713968" y="12114584"/>
            <a:ext cx="6647384" cy="13681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k-S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8" name="Obrázok 3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113" y="11898560"/>
            <a:ext cx="10912962" cy="1432200"/>
          </a:xfrm>
          <a:prstGeom prst="rect">
            <a:avLst/>
          </a:prstGeom>
        </p:spPr>
      </p:pic>
      <p:sp>
        <p:nvSpPr>
          <p:cNvPr id="24" name="Freeform 8"/>
          <p:cNvSpPr>
            <a:spLocks noChangeAspect="1"/>
          </p:cNvSpPr>
          <p:nvPr/>
        </p:nvSpPr>
        <p:spPr>
          <a:xfrm>
            <a:off x="17160552" y="161256"/>
            <a:ext cx="2397493" cy="945312"/>
          </a:xfrm>
          <a:custGeom>
            <a:avLst/>
            <a:gdLst/>
            <a:ahLst/>
            <a:cxnLst/>
            <a:rect l="l" t="t" r="r" b="b"/>
            <a:pathLst>
              <a:path w="1855646" h="717122">
                <a:moveTo>
                  <a:pt x="0" y="0"/>
                </a:moveTo>
                <a:lnTo>
                  <a:pt x="1855647" y="0"/>
                </a:lnTo>
                <a:lnTo>
                  <a:pt x="1855647" y="717122"/>
                </a:lnTo>
                <a:lnTo>
                  <a:pt x="0" y="7171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5" name="Shape 18"/>
          <p:cNvSpPr/>
          <p:nvPr/>
        </p:nvSpPr>
        <p:spPr>
          <a:xfrm>
            <a:off x="1681480" y="606411"/>
            <a:ext cx="21021040" cy="4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marR="669290" algn="l" defTabSz="457200">
              <a:lnSpc>
                <a:spcPct val="120000"/>
              </a:lnSpc>
              <a:defRPr sz="1800" b="1" spc="360">
                <a:solidFill>
                  <a:srgbClr val="ADB500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lvl="0">
              <a:defRPr b="0" spc="0">
                <a:solidFill>
                  <a:srgbClr val="000000"/>
                </a:solidFill>
              </a:defRPr>
            </a:pPr>
            <a:r>
              <a:rPr lang="sk-SK" sz="2000" b="1" spc="360" dirty="0" smtClean="0">
                <a:solidFill>
                  <a:srgbClr val="1E4E9D"/>
                </a:solidFill>
                <a:latin typeface="Calibri" pitchFamily="34" charset="0"/>
              </a:rPr>
              <a:t>AKO VYUŽIŤ POUKÁŽKU V ZELENEJ SOLIDARITE</a:t>
            </a:r>
            <a:endParaRPr sz="2000" dirty="0">
              <a:solidFill>
                <a:srgbClr val="1E4E9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523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5343</TotalTime>
  <Words>2392</Words>
  <Application>Microsoft Office PowerPoint</Application>
  <PresentationFormat>Vlastná</PresentationFormat>
  <Paragraphs>231</Paragraphs>
  <Slides>28</Slides>
  <Notes>28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28</vt:i4>
      </vt:variant>
    </vt:vector>
  </HeadingPairs>
  <TitlesOfParts>
    <vt:vector size="35" baseType="lpstr">
      <vt:lpstr>Arial</vt:lpstr>
      <vt:lpstr>Avenir Roman</vt:lpstr>
      <vt:lpstr>Calibri</vt:lpstr>
      <vt:lpstr>Helvetica Light</vt:lpstr>
      <vt:lpstr>Open Sans Bold</vt:lpstr>
      <vt:lpstr>Raleway</vt:lpstr>
      <vt:lpstr>White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Ako využiť poukážku v Zelenej solidarite </dc:title>
  <dc:creator>SIEA</dc:creator>
  <cp:lastModifiedBy>Klimentová Daniela</cp:lastModifiedBy>
  <cp:revision>327</cp:revision>
  <cp:lastPrinted>2024-11-05T09:27:32Z</cp:lastPrinted>
  <dcterms:modified xsi:type="dcterms:W3CDTF">2024-11-06T10:19:16Z</dcterms:modified>
</cp:coreProperties>
</file>