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6" r:id="rId1"/>
    <p:sldMasterId id="2147483648" r:id="rId2"/>
  </p:sldMasterIdLst>
  <p:notesMasterIdLst>
    <p:notesMasterId r:id="rId27"/>
  </p:notesMasterIdLst>
  <p:handoutMasterIdLst>
    <p:handoutMasterId r:id="rId28"/>
  </p:handoutMasterIdLst>
  <p:sldIdLst>
    <p:sldId id="407" r:id="rId3"/>
    <p:sldId id="480" r:id="rId4"/>
    <p:sldId id="488" r:id="rId5"/>
    <p:sldId id="489" r:id="rId6"/>
    <p:sldId id="490" r:id="rId7"/>
    <p:sldId id="482" r:id="rId8"/>
    <p:sldId id="483" r:id="rId9"/>
    <p:sldId id="484" r:id="rId10"/>
    <p:sldId id="491" r:id="rId11"/>
    <p:sldId id="485" r:id="rId12"/>
    <p:sldId id="450" r:id="rId13"/>
    <p:sldId id="501" r:id="rId14"/>
    <p:sldId id="495" r:id="rId15"/>
    <p:sldId id="500" r:id="rId16"/>
    <p:sldId id="498" r:id="rId17"/>
    <p:sldId id="502" r:id="rId18"/>
    <p:sldId id="503" r:id="rId19"/>
    <p:sldId id="494" r:id="rId20"/>
    <p:sldId id="486" r:id="rId21"/>
    <p:sldId id="487" r:id="rId22"/>
    <p:sldId id="496" r:id="rId23"/>
    <p:sldId id="478" r:id="rId24"/>
    <p:sldId id="481" r:id="rId25"/>
    <p:sldId id="479" r:id="rId26"/>
  </p:sldIdLst>
  <p:sldSz cx="9144000" cy="6858000" type="screen4x3"/>
  <p:notesSz cx="6735763" cy="9866313"/>
  <p:embeddedFontLst>
    <p:embeddedFont>
      <p:font typeface="Raleway bold" panose="020B0604020202020204" charset="-18"/>
      <p:bold r:id="rId29"/>
    </p:embeddedFont>
    <p:embeddedFont>
      <p:font typeface="Raleway" panose="020B0604020202020204" charset="-18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A3"/>
    <a:srgbClr val="508410"/>
    <a:srgbClr val="FFFFFF"/>
    <a:srgbClr val="D9D9D9"/>
    <a:srgbClr val="2B2561"/>
    <a:srgbClr val="003D7B"/>
    <a:srgbClr val="49983C"/>
    <a:srgbClr val="166576"/>
    <a:srgbClr val="185D65"/>
    <a:srgbClr val="0095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8" autoAdjust="0"/>
    <p:restoredTop sz="83800" autoAdjust="0"/>
  </p:normalViewPr>
  <p:slideViewPr>
    <p:cSldViewPr snapToGrid="0">
      <p:cViewPr varScale="1">
        <p:scale>
          <a:sx n="70" d="100"/>
          <a:sy n="70" d="100"/>
        </p:scale>
        <p:origin x="142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78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E7AC3AF7-0FEE-4342-906C-66760CE64B12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E6BAB02-FC13-4B51-9614-7654ABB5F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5066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47DA2CAE-37DA-481F-B40D-77D113A4E89B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67668410-638D-4A68-9790-B8325A8823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4335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05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4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7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sk-SK" sz="1200" dirty="0" smtClean="0"/>
          </a:p>
          <a:p>
            <a:pPr>
              <a:lnSpc>
                <a:spcPct val="150000"/>
              </a:lnSpc>
            </a:pPr>
            <a:r>
              <a:rPr lang="sk-SK" sz="1200" dirty="0" smtClean="0"/>
              <a:t>Momentálne je  v štádiu pripomienkovania Výzva na predloženie projektu Zelená domácnostiam </a:t>
            </a:r>
          </a:p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04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62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126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67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51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93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Energetický audítor pri výkone energetického auditu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identifikuje predmet energetického auditu,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zistí a vyhodnotí súčasný stav predmetu energetického auditu,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vypracuje návrh opatrení na zníženie spotreby energie (ďalej len "opatrenie"),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vypracuje ekonomické vyhodnotenie opatrení a environmentálne vyhodnotenie opatrení,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zostaví súbor odporúčaných opatrení,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f)</a:t>
            </a:r>
          </a:p>
          <a:p>
            <a:r>
              <a:rPr lang="sk-S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vypracuje písomnú správu z energetického auditu,</a:t>
            </a:r>
          </a:p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8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r>
              <a:rPr lang="sk-SK" dirty="0" smtClean="0"/>
              <a:t>energetický audit11 v prípade inštalácie zariadenia v bytovom dome, v ktorom bude okrem</a:t>
            </a:r>
          </a:p>
          <a:p>
            <a:pPr defTabSz="914258">
              <a:defRPr/>
            </a:pPr>
            <a:r>
              <a:rPr lang="sk-SK" dirty="0" smtClean="0"/>
              <a:t>množstva využiteľnej energie vyrobenej v zariadení na využitie OZE uvedený aj potenciál úspor</a:t>
            </a:r>
          </a:p>
          <a:p>
            <a:pPr defTabSz="914258">
              <a:defRPr/>
            </a:pPr>
            <a:r>
              <a:rPr lang="sk-SK" dirty="0" smtClean="0"/>
              <a:t>energie v budove a či sa teplo na vykurovanie a prípravu teplej vody dodáva zo systémov CZT.</a:t>
            </a:r>
          </a:p>
          <a:p>
            <a:pPr defTabSz="914258">
              <a:defRPr/>
            </a:pPr>
            <a:r>
              <a:rPr lang="sk-SK" dirty="0" smtClean="0"/>
              <a:t>V prípade bytového domu pripojeného na systém CZT je súčasťou energetického auditu aj</a:t>
            </a:r>
          </a:p>
          <a:p>
            <a:pPr defTabSz="914258">
              <a:defRPr/>
            </a:pPr>
            <a:r>
              <a:rPr lang="sk-SK" dirty="0" smtClean="0"/>
              <a:t>vyjadrenie energetického audítora o podiele dodávaného tepla vyrobeného z OZE a či</a:t>
            </a:r>
          </a:p>
          <a:p>
            <a:pPr defTabSz="914258">
              <a:defRPr/>
            </a:pPr>
            <a:r>
              <a:rPr lang="sk-SK" dirty="0" smtClean="0"/>
              <a:t>inštaláciou zariadenia môže dôjsť k odpojeniu od systému CZT</a:t>
            </a: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513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r>
              <a:rPr lang="sk-SK" dirty="0" smtClean="0"/>
              <a:t>energetický audit11 v prípade inštalácie zariadenia v bytovom dome, v ktorom bude okrem</a:t>
            </a:r>
          </a:p>
          <a:p>
            <a:pPr defTabSz="914258">
              <a:defRPr/>
            </a:pPr>
            <a:r>
              <a:rPr lang="sk-SK" dirty="0" smtClean="0"/>
              <a:t>množstva využiteľnej energie vyrobenej v zariadení na využitie OZE uvedený aj potenciál úspor</a:t>
            </a:r>
          </a:p>
          <a:p>
            <a:pPr defTabSz="914258">
              <a:defRPr/>
            </a:pPr>
            <a:r>
              <a:rPr lang="sk-SK" dirty="0" smtClean="0"/>
              <a:t>energie v budove a či sa teplo na vykurovanie a prípravu teplej vody dodáva zo systémov CZT.</a:t>
            </a:r>
          </a:p>
          <a:p>
            <a:pPr defTabSz="914258">
              <a:defRPr/>
            </a:pPr>
            <a:r>
              <a:rPr lang="sk-SK" dirty="0" smtClean="0"/>
              <a:t>V prípade bytového domu pripojeného na systém CZT je súčasťou energetického auditu aj</a:t>
            </a:r>
          </a:p>
          <a:p>
            <a:pPr defTabSz="914258">
              <a:defRPr/>
            </a:pPr>
            <a:r>
              <a:rPr lang="sk-SK" dirty="0" smtClean="0"/>
              <a:t>vyjadrenie energetického audítora o podiele dodávaného tepla vyrobeného z OZE a či</a:t>
            </a:r>
          </a:p>
          <a:p>
            <a:pPr defTabSz="914258">
              <a:defRPr/>
            </a:pPr>
            <a:r>
              <a:rPr lang="sk-SK" dirty="0" smtClean="0"/>
              <a:t>inštaláciou zariadenia môže dôjsť k odpojeniu od systému CZT</a:t>
            </a: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456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42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319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538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sk-SK" sz="1200" dirty="0" smtClean="0"/>
          </a:p>
          <a:p>
            <a:pPr>
              <a:lnSpc>
                <a:spcPct val="150000"/>
              </a:lnSpc>
            </a:pPr>
            <a:r>
              <a:rPr lang="sk-SK" sz="1200" dirty="0" smtClean="0"/>
              <a:t>Momentálne je  v štádiu pripomienkovania Výzva na predloženie projektu Zelená domácnostiam </a:t>
            </a:r>
          </a:p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14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sk-SK" sz="1200" dirty="0" smtClean="0"/>
          </a:p>
          <a:p>
            <a:pPr>
              <a:lnSpc>
                <a:spcPct val="150000"/>
              </a:lnSpc>
            </a:pPr>
            <a:r>
              <a:rPr lang="sk-SK" sz="1200" dirty="0" smtClean="0"/>
              <a:t>Momentálne je  v štádiu pripomienkovania Výzva na predloženie projektu Zelená domácnostiam </a:t>
            </a:r>
          </a:p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81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061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39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798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037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919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0798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58">
              <a:defRPr/>
            </a:pPr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668410-638D-4A68-9790-B8325A8823D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06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2560" y="2920999"/>
            <a:ext cx="6376353" cy="1819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800" b="1" spc="600" dirty="0">
                <a:solidFill>
                  <a:srgbClr val="0056A3"/>
                </a:solidFill>
              </a:defRPr>
            </a:lvl1pPr>
          </a:lstStyle>
          <a:p>
            <a:r>
              <a:rPr lang="en-US" b="1" dirty="0" smtClean="0">
                <a:latin typeface="+mj-lt"/>
              </a:rPr>
              <a:t>N</a:t>
            </a:r>
            <a:r>
              <a:rPr lang="sk-SK" b="1" dirty="0" smtClean="0">
                <a:latin typeface="+mj-lt"/>
              </a:rPr>
              <a:t>ÁZOV PREZENTÁCIE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790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CA6007EF-FAD4-4F6B-BEC4-6F06352BD2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92175" y="617538"/>
            <a:ext cx="7375525" cy="3016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 spc="3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sk-SK" dirty="0" smtClean="0"/>
              <a:t>SLIDE – NÁZOV KAPITOLY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96142" y="378750"/>
            <a:ext cx="7375525" cy="1354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1" spc="300" baseline="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HLAVN</a:t>
            </a:r>
            <a:r>
              <a:rPr lang="sk-SK" dirty="0" smtClean="0"/>
              <a:t>Ý NÁZOV PREZENTÁCIE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873578" y="1076326"/>
            <a:ext cx="7840209" cy="476249"/>
          </a:xfrm>
          <a:prstGeom prst="rect">
            <a:avLst/>
          </a:prstGeom>
        </p:spPr>
        <p:txBody>
          <a:bodyPr lIns="0" rIns="0"/>
          <a:lstStyle>
            <a:lvl1pPr marL="0" indent="0">
              <a:buFont typeface="Arial" pitchFamily="34" charset="0"/>
              <a:buNone/>
              <a:defRPr sz="28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err="1" smtClean="0"/>
              <a:t>Abcdefghijklmno</a:t>
            </a:r>
            <a:endParaRPr lang="en-U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876300" y="1562100"/>
            <a:ext cx="7848600" cy="3717925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spcBef>
                <a:spcPts val="0"/>
              </a:spcBef>
              <a:defRPr sz="1800">
                <a:latin typeface="Calibri" pitchFamily="34" charset="0"/>
              </a:defRPr>
            </a:lvl2pPr>
            <a:lvl3pPr>
              <a:spcBef>
                <a:spcPts val="0"/>
              </a:spcBef>
              <a:defRPr sz="1800">
                <a:latin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</a:defRPr>
            </a:lvl4pPr>
            <a:lvl5pPr>
              <a:spcBef>
                <a:spcPts val="0"/>
              </a:spcBef>
              <a:defRPr sz="1800">
                <a:latin typeface="Calibri" pitchFamily="34" charset="0"/>
              </a:defRPr>
            </a:lvl5pPr>
          </a:lstStyle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</a:t>
            </a:r>
            <a:r>
              <a:rPr lang="en-US" dirty="0" smtClean="0"/>
              <a:t> </a:t>
            </a:r>
            <a:r>
              <a:rPr lang="en-US" dirty="0" err="1" smtClean="0"/>
              <a:t>hijklmno</a:t>
            </a:r>
            <a:r>
              <a:rPr lang="en-US" dirty="0" smtClean="0"/>
              <a:t> </a:t>
            </a:r>
            <a:r>
              <a:rPr lang="en-US" dirty="0" err="1" smtClean="0"/>
              <a:t>pqrst</a:t>
            </a:r>
            <a:r>
              <a:rPr lang="en-US" dirty="0" smtClean="0"/>
              <a:t> </a:t>
            </a:r>
            <a:r>
              <a:rPr lang="en-US" dirty="0" err="1" smtClean="0"/>
              <a:t>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A </a:t>
            </a:r>
            <a:r>
              <a:rPr lang="en-US" dirty="0" err="1" smtClean="0"/>
              <a:t>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abcdefghijklmnopqrstu</a:t>
            </a:r>
            <a:r>
              <a:rPr lang="en-US" dirty="0" smtClean="0"/>
              <a:t>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</a:t>
            </a:r>
            <a:r>
              <a:rPr lang="en-US" dirty="0" smtClean="0"/>
              <a:t> </a:t>
            </a:r>
            <a:r>
              <a:rPr lang="en-US" dirty="0" err="1" smtClean="0"/>
              <a:t>defghij</a:t>
            </a:r>
            <a:r>
              <a:rPr lang="en-US" dirty="0" smtClean="0"/>
              <a:t> </a:t>
            </a:r>
            <a:r>
              <a:rPr lang="en-US" dirty="0" err="1" smtClean="0"/>
              <a:t>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mnopqrstuvwxyz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</a:t>
            </a:r>
            <a:r>
              <a:rPr lang="en-US" dirty="0" smtClean="0"/>
              <a:t> </a:t>
            </a:r>
            <a:r>
              <a:rPr lang="en-US" dirty="0" err="1" smtClean="0"/>
              <a:t>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78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CA6007EF-FAD4-4F6B-BEC4-6F06352BD2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92175" y="617538"/>
            <a:ext cx="7375525" cy="3016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 spc="3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sk-SK" dirty="0" smtClean="0"/>
              <a:t>SLIDE – NÁZOV KAPITOLY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96142" y="378750"/>
            <a:ext cx="7375525" cy="1354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1" spc="300" baseline="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HLAVN</a:t>
            </a:r>
            <a:r>
              <a:rPr lang="sk-SK" dirty="0" smtClean="0"/>
              <a:t>Ý NÁZOV PREZENTÁCIE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6820250" y="1140904"/>
            <a:ext cx="1753299" cy="411672"/>
          </a:xfrm>
          <a:prstGeom prst="rect">
            <a:avLst/>
          </a:prstGeom>
        </p:spPr>
        <p:txBody>
          <a:bodyPr lIns="0" rIns="0"/>
          <a:lstStyle>
            <a:lvl1pPr marL="0" indent="0">
              <a:buFont typeface="Arial" pitchFamily="34" charset="0"/>
              <a:buNone/>
              <a:defRPr sz="18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err="1" smtClean="0"/>
              <a:t>Abcdefghijklmno</a:t>
            </a:r>
            <a:endParaRPr lang="en-U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6828638" y="1451296"/>
            <a:ext cx="1744911" cy="3850546"/>
          </a:xfrm>
          <a:prstGeom prst="rect">
            <a:avLst/>
          </a:prstGeom>
        </p:spPr>
        <p:txBody>
          <a:bodyPr lIns="0" r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0" algn="l"/>
              </a:tabLst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spcBef>
                <a:spcPts val="0"/>
              </a:spcBef>
              <a:defRPr sz="1800">
                <a:latin typeface="Calibri" pitchFamily="34" charset="0"/>
              </a:defRPr>
            </a:lvl2pPr>
            <a:lvl3pPr>
              <a:spcBef>
                <a:spcPts val="0"/>
              </a:spcBef>
              <a:defRPr sz="1800">
                <a:latin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</a:defRPr>
            </a:lvl4pPr>
            <a:lvl5pPr>
              <a:spcBef>
                <a:spcPts val="0"/>
              </a:spcBef>
              <a:defRPr sz="1800">
                <a:latin typeface="Calibri" pitchFamily="34" charset="0"/>
              </a:defRPr>
            </a:lvl5pPr>
          </a:lstStyle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</a:t>
            </a:r>
            <a:r>
              <a:rPr lang="en-US" dirty="0" smtClean="0"/>
              <a:t> </a:t>
            </a:r>
            <a:r>
              <a:rPr lang="en-US" dirty="0" err="1" smtClean="0"/>
              <a:t>hijklmno</a:t>
            </a:r>
            <a:r>
              <a:rPr lang="en-US" dirty="0" smtClean="0"/>
              <a:t> </a:t>
            </a:r>
            <a:r>
              <a:rPr lang="en-US" dirty="0" err="1" smtClean="0"/>
              <a:t>pqrst</a:t>
            </a:r>
            <a:r>
              <a:rPr lang="en-US" dirty="0" smtClean="0"/>
              <a:t> </a:t>
            </a:r>
            <a:r>
              <a:rPr lang="en-US" dirty="0" err="1" smtClean="0"/>
              <a:t>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A </a:t>
            </a:r>
            <a:r>
              <a:rPr lang="en-US" dirty="0" err="1" smtClean="0"/>
              <a:t>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abcdefghijklmnopqrstu</a:t>
            </a:r>
            <a:r>
              <a:rPr lang="en-US" dirty="0" smtClean="0"/>
              <a:t>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</a:t>
            </a:r>
            <a:r>
              <a:rPr lang="en-US" dirty="0" smtClean="0"/>
              <a:t> </a:t>
            </a:r>
            <a:r>
              <a:rPr lang="en-US" dirty="0" err="1" smtClean="0"/>
              <a:t>defghij</a:t>
            </a:r>
            <a:r>
              <a:rPr lang="en-US" dirty="0" smtClean="0"/>
              <a:t> </a:t>
            </a:r>
            <a:r>
              <a:rPr lang="en-US" dirty="0" err="1" smtClean="0"/>
              <a:t>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mnopqrstuvwxyz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</a:t>
            </a:r>
            <a:r>
              <a:rPr lang="en-US" dirty="0" smtClean="0"/>
              <a:t> </a:t>
            </a:r>
            <a:r>
              <a:rPr lang="en-US" dirty="0" err="1" smtClean="0"/>
              <a:t>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9000" y="1257300"/>
            <a:ext cx="5715000" cy="358775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022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CA6007EF-FAD4-4F6B-BEC4-6F06352BD2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92175" y="617538"/>
            <a:ext cx="7375525" cy="3016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 spc="3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sk-SK" dirty="0" smtClean="0"/>
              <a:t>SLIDE – NÁZOV KAPITOLY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96142" y="378750"/>
            <a:ext cx="7375525" cy="1354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1" spc="300" baseline="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HLAVN</a:t>
            </a:r>
            <a:r>
              <a:rPr lang="sk-SK" dirty="0" smtClean="0"/>
              <a:t>Ý NÁZOV PREZENTÁCIE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4823670" y="1107347"/>
            <a:ext cx="3749879" cy="444615"/>
          </a:xfrm>
          <a:prstGeom prst="rect">
            <a:avLst/>
          </a:prstGeom>
        </p:spPr>
        <p:txBody>
          <a:bodyPr lIns="0" rIns="0"/>
          <a:lstStyle>
            <a:lvl1pPr marL="0" indent="0">
              <a:buFont typeface="Arial" pitchFamily="34" charset="0"/>
              <a:buNone/>
              <a:defRPr sz="28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err="1" smtClean="0"/>
              <a:t>Abcdefghijklmno</a:t>
            </a:r>
            <a:endParaRPr lang="en-U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4823669" y="1518571"/>
            <a:ext cx="3749880" cy="3976218"/>
          </a:xfrm>
          <a:prstGeom prst="rect">
            <a:avLst/>
          </a:prstGeom>
        </p:spPr>
        <p:txBody>
          <a:bodyPr lIns="0" r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0" algn="l"/>
              </a:tabLst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spcBef>
                <a:spcPts val="0"/>
              </a:spcBef>
              <a:defRPr sz="1800">
                <a:latin typeface="Calibri" pitchFamily="34" charset="0"/>
              </a:defRPr>
            </a:lvl2pPr>
            <a:lvl3pPr>
              <a:spcBef>
                <a:spcPts val="0"/>
              </a:spcBef>
              <a:defRPr sz="1800">
                <a:latin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</a:defRPr>
            </a:lvl4pPr>
            <a:lvl5pPr>
              <a:spcBef>
                <a:spcPts val="0"/>
              </a:spcBef>
              <a:defRPr sz="1800">
                <a:latin typeface="Calibri" pitchFamily="34" charset="0"/>
              </a:defRPr>
            </a:lvl5pPr>
          </a:lstStyle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</a:t>
            </a:r>
            <a:r>
              <a:rPr lang="en-US" dirty="0" smtClean="0"/>
              <a:t> </a:t>
            </a:r>
            <a:r>
              <a:rPr lang="en-US" dirty="0" err="1" smtClean="0"/>
              <a:t>hijklmno</a:t>
            </a:r>
            <a:r>
              <a:rPr lang="en-US" dirty="0" smtClean="0"/>
              <a:t> </a:t>
            </a:r>
            <a:r>
              <a:rPr lang="en-US" dirty="0" err="1" smtClean="0"/>
              <a:t>pqrst</a:t>
            </a:r>
            <a:r>
              <a:rPr lang="en-US" dirty="0" smtClean="0"/>
              <a:t> </a:t>
            </a:r>
            <a:r>
              <a:rPr lang="en-US" dirty="0" err="1" smtClean="0"/>
              <a:t>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A </a:t>
            </a:r>
            <a:r>
              <a:rPr lang="en-US" dirty="0" err="1" smtClean="0"/>
              <a:t>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abcdefghijklmnopqrstu</a:t>
            </a:r>
            <a:r>
              <a:rPr lang="en-US" dirty="0" smtClean="0"/>
              <a:t>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pqrstuvwxyzabc</a:t>
            </a:r>
            <a:r>
              <a:rPr lang="en-US" dirty="0" smtClean="0"/>
              <a:t> </a:t>
            </a:r>
            <a:r>
              <a:rPr lang="en-US" dirty="0" err="1" smtClean="0"/>
              <a:t>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9000" y="1257299"/>
            <a:ext cx="3730625" cy="350764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52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bsah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CA6007EF-FAD4-4F6B-BEC4-6F06352BD2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892175" y="617538"/>
            <a:ext cx="7375525" cy="301625"/>
          </a:xfrm>
          <a:prstGeom prst="rect">
            <a:avLst/>
          </a:prstGeom>
        </p:spPr>
        <p:txBody>
          <a:bodyPr lIns="0" rIns="0"/>
          <a:lstStyle>
            <a:lvl1pPr marL="0" indent="0">
              <a:buNone/>
              <a:defRPr sz="1800" b="1" spc="3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sk-SK" dirty="0" smtClean="0"/>
              <a:t>SLIDE – NÁZOV KAPITOLY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96142" y="378750"/>
            <a:ext cx="7375525" cy="1354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000" b="1" spc="300" baseline="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HLAVN</a:t>
            </a:r>
            <a:r>
              <a:rPr lang="sk-SK" dirty="0" smtClean="0"/>
              <a:t>Ý NÁZOV PREZENTÁCIE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4832059" y="2617365"/>
            <a:ext cx="3749879" cy="444615"/>
          </a:xfrm>
          <a:prstGeom prst="rect">
            <a:avLst/>
          </a:prstGeom>
        </p:spPr>
        <p:txBody>
          <a:bodyPr lIns="0" rIns="0"/>
          <a:lstStyle>
            <a:lvl1pPr marL="0" indent="0">
              <a:buFont typeface="Arial" pitchFamily="34" charset="0"/>
              <a:buNone/>
              <a:defRPr sz="28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err="1" smtClean="0"/>
              <a:t>Abcdefghijklmno</a:t>
            </a:r>
            <a:endParaRPr lang="en-U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4823669" y="3087149"/>
            <a:ext cx="3749880" cy="2407640"/>
          </a:xfrm>
          <a:prstGeom prst="rect">
            <a:avLst/>
          </a:prstGeom>
        </p:spPr>
        <p:txBody>
          <a:bodyPr lIns="0" r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0" algn="l"/>
              </a:tabLst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defRPr>
            </a:lvl1pPr>
            <a:lvl2pPr>
              <a:spcBef>
                <a:spcPts val="0"/>
              </a:spcBef>
              <a:defRPr sz="1800">
                <a:latin typeface="Calibri" pitchFamily="34" charset="0"/>
              </a:defRPr>
            </a:lvl2pPr>
            <a:lvl3pPr>
              <a:spcBef>
                <a:spcPts val="0"/>
              </a:spcBef>
              <a:defRPr sz="1800">
                <a:latin typeface="Calibri" pitchFamily="34" charset="0"/>
              </a:defRPr>
            </a:lvl3pPr>
            <a:lvl4pPr>
              <a:spcBef>
                <a:spcPts val="0"/>
              </a:spcBef>
              <a:defRPr sz="1800">
                <a:latin typeface="Calibri" pitchFamily="34" charset="0"/>
              </a:defRPr>
            </a:lvl4pPr>
            <a:lvl5pPr>
              <a:spcBef>
                <a:spcPts val="0"/>
              </a:spcBef>
              <a:defRPr sz="1800">
                <a:latin typeface="Calibri" pitchFamily="34" charset="0"/>
              </a:defRPr>
            </a:lvl5pPr>
          </a:lstStyle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Abcdefg</a:t>
            </a:r>
            <a:r>
              <a:rPr lang="en-US" dirty="0" smtClean="0"/>
              <a:t> </a:t>
            </a:r>
            <a:r>
              <a:rPr lang="en-US" dirty="0" err="1" smtClean="0"/>
              <a:t>hijklmno</a:t>
            </a:r>
            <a:r>
              <a:rPr lang="en-US" dirty="0" smtClean="0"/>
              <a:t> </a:t>
            </a:r>
            <a:r>
              <a:rPr lang="en-US" dirty="0" err="1" smtClean="0"/>
              <a:t>pqrst</a:t>
            </a:r>
            <a:r>
              <a:rPr lang="en-US" dirty="0" smtClean="0"/>
              <a:t> </a:t>
            </a:r>
            <a:r>
              <a:rPr lang="en-US" dirty="0" err="1" smtClean="0"/>
              <a:t>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kl </a:t>
            </a:r>
            <a:r>
              <a:rPr lang="en-US" dirty="0" err="1" smtClean="0"/>
              <a:t>mn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err="1" smtClean="0"/>
              <a:t>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r>
              <a:rPr lang="en-US" dirty="0" smtClean="0"/>
              <a:t> </a:t>
            </a:r>
            <a:r>
              <a:rPr lang="en-US" dirty="0" err="1" smtClean="0"/>
              <a:t>Abcdefghijklmno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</a:t>
            </a:r>
            <a:r>
              <a:rPr lang="en-US" dirty="0" smtClean="0"/>
              <a:t> </a:t>
            </a:r>
            <a:r>
              <a:rPr lang="en-US" dirty="0" err="1" smtClean="0"/>
              <a:t>klmnopqrst</a:t>
            </a:r>
            <a:r>
              <a:rPr lang="en-US" dirty="0" smtClean="0"/>
              <a:t> u </a:t>
            </a:r>
            <a:r>
              <a:rPr lang="en-US" dirty="0" err="1" smtClean="0"/>
              <a:t>vwxyz</a:t>
            </a:r>
            <a:endParaRPr lang="en-US" dirty="0" smtClean="0"/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 smtClean="0"/>
              <a:t>A </a:t>
            </a:r>
            <a:r>
              <a:rPr lang="en-US" dirty="0" err="1" smtClean="0"/>
              <a:t>bcdefghijklmno</a:t>
            </a:r>
            <a:r>
              <a:rPr lang="en-US" dirty="0" smtClean="0"/>
              <a:t> </a:t>
            </a:r>
            <a:r>
              <a:rPr lang="en-US" dirty="0" err="1" smtClean="0"/>
              <a:t>pqrstuvwxyz</a:t>
            </a:r>
            <a:r>
              <a:rPr lang="en-US" dirty="0" smtClean="0"/>
              <a:t> </a:t>
            </a:r>
            <a:r>
              <a:rPr lang="en-US" dirty="0" err="1" smtClean="0"/>
              <a:t>abcdefghijklmnopqrstu</a:t>
            </a:r>
            <a:r>
              <a:rPr lang="en-US" dirty="0" smtClean="0"/>
              <a:t> </a:t>
            </a:r>
            <a:r>
              <a:rPr lang="en-US" dirty="0" err="1" smtClean="0"/>
              <a:t>vwxyz</a:t>
            </a:r>
            <a:endParaRPr lang="en-US" dirty="0" smtClean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9000" y="1241571"/>
            <a:ext cx="3758501" cy="4278385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4840288" y="1241425"/>
            <a:ext cx="1762125" cy="1300163"/>
          </a:xfrm>
          <a:prstGeom prst="rect">
            <a:avLst/>
          </a:prstGeom>
        </p:spPr>
        <p:txBody>
          <a:bodyPr anchor="ctr"/>
          <a:lstStyle>
            <a:lvl1pPr algn="ctr">
              <a:defRPr sz="1600"/>
            </a:lvl1pPr>
          </a:lstStyle>
          <a:p>
            <a:endParaRPr lang="en-US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6821488" y="1242824"/>
            <a:ext cx="1762125" cy="1300163"/>
          </a:xfrm>
          <a:prstGeom prst="rect">
            <a:avLst/>
          </a:prstGeom>
        </p:spPr>
        <p:txBody>
          <a:bodyPr anchor="ctr"/>
          <a:lstStyle>
            <a:lvl1pPr algn="ctr">
              <a:defRPr sz="16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ul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2560" y="2920999"/>
            <a:ext cx="6376353" cy="1819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800" b="1" spc="600" dirty="0">
                <a:solidFill>
                  <a:srgbClr val="0056A3"/>
                </a:solidFill>
              </a:defRPr>
            </a:lvl1pPr>
          </a:lstStyle>
          <a:p>
            <a:r>
              <a:rPr lang="en-US" b="1" dirty="0" smtClean="0">
                <a:latin typeface="+mj-lt"/>
              </a:rPr>
              <a:t>N</a:t>
            </a:r>
            <a:r>
              <a:rPr lang="sk-SK" b="1" dirty="0" smtClean="0">
                <a:latin typeface="+mj-lt"/>
              </a:rPr>
              <a:t>ÁZOV PREZENTÁCIE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2470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 7"/>
          <p:cNvSpPr/>
          <p:nvPr userDrawn="1"/>
        </p:nvSpPr>
        <p:spPr>
          <a:xfrm>
            <a:off x="480346" y="5742433"/>
            <a:ext cx="6132576" cy="228287"/>
          </a:xfrm>
          <a:prstGeom prst="parallelogram">
            <a:avLst>
              <a:gd name="adj" fmla="val 40625"/>
            </a:avLst>
          </a:prstGeom>
          <a:solidFill>
            <a:srgbClr val="005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/>
          <p:cNvSpPr/>
          <p:nvPr userDrawn="1"/>
        </p:nvSpPr>
        <p:spPr>
          <a:xfrm>
            <a:off x="6477000" y="5742433"/>
            <a:ext cx="2819400" cy="228287"/>
          </a:xfrm>
          <a:prstGeom prst="parallelogram">
            <a:avLst>
              <a:gd name="adj" fmla="val 40625"/>
            </a:avLst>
          </a:prstGeom>
          <a:solidFill>
            <a:srgbClr val="00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4734" y="1982254"/>
            <a:ext cx="2126015" cy="60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33628" y="6299089"/>
            <a:ext cx="185928" cy="22145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fld id="{CA6007EF-FAD4-4F6B-BEC4-6F06352BD2D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104900" y="6356477"/>
            <a:ext cx="27432" cy="121920"/>
          </a:xfrm>
          <a:prstGeom prst="rect">
            <a:avLst/>
          </a:prstGeom>
          <a:solidFill>
            <a:srgbClr val="005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 txBox="1">
            <a:spLocks/>
          </p:cNvSpPr>
          <p:nvPr userDrawn="1"/>
        </p:nvSpPr>
        <p:spPr>
          <a:xfrm>
            <a:off x="676655" y="579474"/>
            <a:ext cx="7374636" cy="425037"/>
          </a:xfrm>
          <a:prstGeom prst="rect">
            <a:avLst/>
          </a:prstGeom>
        </p:spPr>
        <p:txBody>
          <a:bodyPr lIns="0" rIns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400" b="1" kern="1200" spc="100" baseline="0">
                <a:solidFill>
                  <a:schemeClr val="bg1"/>
                </a:solidFill>
                <a:latin typeface="Raleway bold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sk-SK" dirty="0" smtClean="0"/>
              <a:t>SLIDE – NÁZOV KAPITOLY</a:t>
            </a:r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>
          <a:xfrm>
            <a:off x="1199388" y="6296919"/>
            <a:ext cx="2625852" cy="22579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00">
                <a:solidFill>
                  <a:srgbClr val="0056A3"/>
                </a:solidFill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Parallelogram 5"/>
          <p:cNvSpPr/>
          <p:nvPr userDrawn="1"/>
        </p:nvSpPr>
        <p:spPr>
          <a:xfrm>
            <a:off x="507492" y="579474"/>
            <a:ext cx="8357616" cy="431487"/>
          </a:xfrm>
          <a:prstGeom prst="parallelogram">
            <a:avLst>
              <a:gd name="adj" fmla="val 40625"/>
            </a:avLst>
          </a:prstGeom>
          <a:solidFill>
            <a:srgbClr val="005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8" name="Parallelogram 7"/>
          <p:cNvSpPr/>
          <p:nvPr userDrawn="1"/>
        </p:nvSpPr>
        <p:spPr>
          <a:xfrm>
            <a:off x="507492" y="5719104"/>
            <a:ext cx="6144768" cy="228287"/>
          </a:xfrm>
          <a:prstGeom prst="parallelogram">
            <a:avLst>
              <a:gd name="adj" fmla="val 40625"/>
            </a:avLst>
          </a:prstGeom>
          <a:solidFill>
            <a:srgbClr val="0056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/>
          <p:cNvSpPr/>
          <p:nvPr userDrawn="1"/>
        </p:nvSpPr>
        <p:spPr>
          <a:xfrm>
            <a:off x="8382000" y="578796"/>
            <a:ext cx="1066800" cy="431487"/>
          </a:xfrm>
          <a:prstGeom prst="parallelogram">
            <a:avLst>
              <a:gd name="adj" fmla="val 40625"/>
            </a:avLst>
          </a:prstGeom>
          <a:solidFill>
            <a:srgbClr val="00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11" name="Parallelogram 10"/>
          <p:cNvSpPr/>
          <p:nvPr userDrawn="1"/>
        </p:nvSpPr>
        <p:spPr>
          <a:xfrm>
            <a:off x="5962650" y="5719105"/>
            <a:ext cx="3409950" cy="228287"/>
          </a:xfrm>
          <a:prstGeom prst="parallelogram">
            <a:avLst>
              <a:gd name="adj" fmla="val 40625"/>
            </a:avLst>
          </a:prstGeom>
          <a:solidFill>
            <a:srgbClr val="00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://www.zelenadomacnostiam.sk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57" y="1053734"/>
            <a:ext cx="8171942" cy="459671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3" name="Zástupný objekt pre číslo snímky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Program - témy  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16086" y="1371900"/>
            <a:ext cx="785347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56A3"/>
                </a:solidFill>
              </a:rPr>
              <a:t>1.</a:t>
            </a:r>
            <a:r>
              <a:rPr lang="sk-SK" dirty="0" smtClean="0"/>
              <a:t> Základné informácie a harmonogram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2. </a:t>
            </a:r>
            <a:r>
              <a:rPr lang="sk-SK" dirty="0" smtClean="0"/>
              <a:t>Aké </a:t>
            </a:r>
            <a:r>
              <a:rPr lang="sk-SK" dirty="0"/>
              <a:t>zariadenia sú podporované v bytových </a:t>
            </a:r>
            <a:r>
              <a:rPr lang="sk-SK" dirty="0" smtClean="0"/>
              <a:t>domoch</a:t>
            </a:r>
            <a:endParaRPr lang="sk-SK" dirty="0"/>
          </a:p>
          <a:p>
            <a:r>
              <a:rPr lang="sk-SK" b="1" dirty="0" smtClean="0">
                <a:solidFill>
                  <a:srgbClr val="0056A3"/>
                </a:solidFill>
              </a:rPr>
              <a:t>3. </a:t>
            </a:r>
            <a:r>
              <a:rPr lang="sk-SK" dirty="0" smtClean="0"/>
              <a:t>Podmienky oprávnenosti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4. </a:t>
            </a:r>
            <a:r>
              <a:rPr lang="sk-SK" dirty="0" smtClean="0"/>
              <a:t>Povinné prílohy žiadosti o preplatenie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5. </a:t>
            </a:r>
            <a:r>
              <a:rPr lang="sk-SK" dirty="0" smtClean="0"/>
              <a:t>Aké </a:t>
            </a:r>
            <a:r>
              <a:rPr lang="sk-SK" dirty="0"/>
              <a:t>sú prínosy energetického auditu pre vlastníkov bytových domov a </a:t>
            </a:r>
            <a:r>
              <a:rPr lang="sk-SK" dirty="0" smtClean="0"/>
              <a:t>     prečo </a:t>
            </a:r>
            <a:r>
              <a:rPr lang="sk-SK" dirty="0"/>
              <a:t>je povinnou </a:t>
            </a:r>
            <a:r>
              <a:rPr lang="sk-SK" dirty="0" smtClean="0"/>
              <a:t>prílohou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6. </a:t>
            </a:r>
            <a:r>
              <a:rPr lang="sk-SK" dirty="0" smtClean="0"/>
              <a:t>Ako </a:t>
            </a:r>
            <a:r>
              <a:rPr lang="sk-SK" dirty="0"/>
              <a:t>môžu bytové domy využiť teplo z podporovaných </a:t>
            </a:r>
            <a:r>
              <a:rPr lang="sk-SK" dirty="0" smtClean="0"/>
              <a:t>zariadení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7. </a:t>
            </a:r>
            <a:r>
              <a:rPr lang="sk-SK" dirty="0" smtClean="0"/>
              <a:t>Ako </a:t>
            </a:r>
            <a:r>
              <a:rPr lang="sk-SK" dirty="0"/>
              <a:t>môžu bytové domy využiť </a:t>
            </a:r>
            <a:r>
              <a:rPr lang="sk-SK" dirty="0" smtClean="0"/>
              <a:t>elektrinu </a:t>
            </a:r>
            <a:r>
              <a:rPr lang="sk-SK" dirty="0"/>
              <a:t>z podporovaných </a:t>
            </a:r>
            <a:r>
              <a:rPr lang="sk-SK" dirty="0" smtClean="0"/>
              <a:t>zariadení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8. </a:t>
            </a:r>
            <a:r>
              <a:rPr lang="sk-SK" dirty="0" smtClean="0"/>
              <a:t>Štátna pomoc a hospodárska činnosť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9. </a:t>
            </a:r>
            <a:r>
              <a:rPr lang="sk-SK" dirty="0" smtClean="0"/>
              <a:t>Bytový dom a energetické spoločenstvá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10. </a:t>
            </a:r>
            <a:r>
              <a:rPr lang="sk-SK" dirty="0" smtClean="0"/>
              <a:t>Ako </a:t>
            </a:r>
            <a:r>
              <a:rPr lang="sk-SK" dirty="0"/>
              <a:t>vypočítať výšku podpory v bytových </a:t>
            </a:r>
            <a:r>
              <a:rPr lang="sk-SK" dirty="0" smtClean="0"/>
              <a:t>domoch</a:t>
            </a:r>
            <a:endParaRPr lang="en-US" sz="1500" dirty="0"/>
          </a:p>
          <a:p>
            <a:r>
              <a:rPr lang="sk-SK" sz="1500" dirty="0" smtClean="0"/>
              <a:t>	</a:t>
            </a:r>
            <a:endParaRPr lang="sk-SK" sz="1500" dirty="0"/>
          </a:p>
          <a:p>
            <a:endParaRPr lang="sk-SK" sz="1600" dirty="0" smtClean="0"/>
          </a:p>
          <a:p>
            <a:endParaRPr lang="sk-SK" sz="1600" b="1" dirty="0" smtClean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>
          <a:xfrm>
            <a:off x="892174" y="617538"/>
            <a:ext cx="8338911" cy="383948"/>
          </a:xfrm>
        </p:spPr>
        <p:txBody>
          <a:bodyPr/>
          <a:lstStyle/>
          <a:p>
            <a:r>
              <a:rPr lang="sk-SK" dirty="0" smtClean="0"/>
              <a:t>Základné informácie o projekte Zelená domácnostiam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07116" y="1104870"/>
            <a:ext cx="84368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Trvanie:		</a:t>
            </a:r>
            <a:r>
              <a:rPr lang="sk-SK" dirty="0" smtClean="0"/>
              <a:t>2023 – 2027 (2029)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Financovanie:	</a:t>
            </a:r>
            <a:r>
              <a:rPr lang="sk-SK" dirty="0" smtClean="0"/>
              <a:t>Európsky fond regionálneho rozvoja a štátny rozpočet SR 			prostredníctvom Programu Slovensko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Špecifický cieľ: 	</a:t>
            </a:r>
            <a:r>
              <a:rPr lang="sk-SK" dirty="0" smtClean="0"/>
              <a:t>2.2 – Podpora energie z obnoviteľných zdrojov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Opatrenie:	</a:t>
            </a:r>
            <a:r>
              <a:rPr lang="sk-SK" dirty="0" smtClean="0"/>
              <a:t>2.2.3 Podpora využívania OZE v domácnostiach (inovácia 			projektu „Zelená domácnostiam“)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Rozpočet:	</a:t>
            </a:r>
            <a:r>
              <a:rPr lang="sk-SK" dirty="0" smtClean="0"/>
              <a:t>151,6 miliónov € na poukážky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Cieľ:		</a:t>
            </a:r>
            <a:r>
              <a:rPr lang="sk-SK" sz="1700" dirty="0" smtClean="0"/>
              <a:t>Zvýšenie kapacity výroby energie z OZE minimálne o 280 MW</a:t>
            </a:r>
            <a:r>
              <a:rPr lang="sk-SK" sz="1700" dirty="0"/>
              <a:t>	</a:t>
            </a:r>
            <a:r>
              <a:rPr lang="sk-SK" dirty="0" smtClean="0"/>
              <a:t>		Poskytovanie podpory pre domácnosti ohrozené 				energetickou chudobou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– šanca pre domácnosti, príležitosť pre zhotoviteľov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80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Harmonogram 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92175" y="1038881"/>
            <a:ext cx="80845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1700" b="1" dirty="0" smtClean="0">
                <a:solidFill>
                  <a:srgbClr val="0056A3"/>
                </a:solidFill>
              </a:rPr>
              <a:t>Spúšťanie projektu</a:t>
            </a:r>
          </a:p>
          <a:p>
            <a:pPr>
              <a:lnSpc>
                <a:spcPct val="150000"/>
              </a:lnSpc>
            </a:pPr>
            <a:r>
              <a:rPr lang="sk-SK" sz="1700" b="1" dirty="0">
                <a:solidFill>
                  <a:srgbClr val="0056A3"/>
                </a:solidFill>
              </a:rPr>
              <a:t>prípravná fáza od 17.8.2023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/>
              <a:t>Zverejnenie podmienok registrácie zariadení a spustenie registrácie</a:t>
            </a:r>
          </a:p>
          <a:p>
            <a:pPr>
              <a:lnSpc>
                <a:spcPct val="150000"/>
              </a:lnSpc>
            </a:pPr>
            <a:r>
              <a:rPr lang="sk-SK" sz="1700" b="1" dirty="0" smtClean="0">
                <a:solidFill>
                  <a:srgbClr val="0056A3"/>
                </a:solidFill>
              </a:rPr>
              <a:t>1. fáza od 30.10.2023</a:t>
            </a:r>
            <a:endParaRPr lang="sk-SK" sz="1700" dirty="0">
              <a:solidFill>
                <a:srgbClr val="0056A3"/>
              </a:solidFill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 smtClean="0"/>
              <a:t>zverejnenie všeobecných podmienok podpory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/>
              <a:t>výzva na registráciu </a:t>
            </a:r>
            <a:r>
              <a:rPr lang="sk-SK" sz="1700" dirty="0" smtClean="0"/>
              <a:t>zhotoviteľov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/>
              <a:t>začiatok oprávneného obdobia – možnosť realizovať </a:t>
            </a:r>
            <a:r>
              <a:rPr lang="sk-SK" sz="1700" dirty="0" smtClean="0"/>
              <a:t>inštalácie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 smtClean="0"/>
              <a:t>v </a:t>
            </a:r>
            <a:r>
              <a:rPr lang="sk-SK" sz="1700" dirty="0"/>
              <a:t>štádiu pripomienkovania Výzva na predloženie </a:t>
            </a:r>
            <a:r>
              <a:rPr lang="sk-SK" sz="1700" dirty="0" smtClean="0"/>
              <a:t>národného projektu</a:t>
            </a:r>
          </a:p>
          <a:p>
            <a:pPr>
              <a:lnSpc>
                <a:spcPct val="150000"/>
              </a:lnSpc>
            </a:pPr>
            <a:r>
              <a:rPr lang="sk-SK" sz="1700" b="1" dirty="0" smtClean="0">
                <a:solidFill>
                  <a:srgbClr val="0056A3"/>
                </a:solidFill>
              </a:rPr>
              <a:t>2. fáza: 1. štvrťrok 2024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 smtClean="0"/>
              <a:t>nasadenie nového informačného systému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/>
              <a:t>podávanie žiadostí a aktivácia vydávania poukážok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1700" dirty="0"/>
              <a:t>preplácanie </a:t>
            </a:r>
            <a:r>
              <a:rPr lang="sk-SK" sz="1700" dirty="0" smtClean="0"/>
              <a:t>žiadostí</a:t>
            </a:r>
            <a:endParaRPr lang="sk-SK" sz="1700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/>
              <a:t>Zelená domácnostiam – šanca pre domácnosti, príležitosť pre zhotoviteľov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66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>
          <a:xfrm>
            <a:off x="892174" y="617538"/>
            <a:ext cx="8338911" cy="383948"/>
          </a:xfrm>
        </p:spPr>
        <p:txBody>
          <a:bodyPr/>
          <a:lstStyle/>
          <a:p>
            <a:r>
              <a:rPr lang="sk-SK" dirty="0" smtClean="0"/>
              <a:t>Podporované zariadenia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</a:t>
            </a:r>
            <a:r>
              <a:rPr lang="sk-SK" dirty="0" err="1" smtClean="0"/>
              <a:t>pzhotviteľo</a:t>
            </a:r>
            <a:endParaRPr lang="sk-SK" dirty="0"/>
          </a:p>
        </p:txBody>
      </p:sp>
      <p:sp>
        <p:nvSpPr>
          <p:cNvPr id="11" name="Obdĺžnik 10"/>
          <p:cNvSpPr/>
          <p:nvPr/>
        </p:nvSpPr>
        <p:spPr>
          <a:xfrm>
            <a:off x="2209046" y="5314384"/>
            <a:ext cx="4762122" cy="190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812" y="3035416"/>
            <a:ext cx="987389" cy="1009613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652" y="3035416"/>
            <a:ext cx="987389" cy="1009613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905" y="1388694"/>
            <a:ext cx="987389" cy="1009613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224" y="1388695"/>
            <a:ext cx="987389" cy="1009613"/>
          </a:xfrm>
          <a:prstGeom prst="rect">
            <a:avLst/>
          </a:prstGeom>
        </p:spPr>
      </p:pic>
      <p:sp>
        <p:nvSpPr>
          <p:cNvPr id="19" name="BlokTextu 18"/>
          <p:cNvSpPr txBox="1"/>
          <p:nvPr/>
        </p:nvSpPr>
        <p:spPr>
          <a:xfrm>
            <a:off x="560756" y="2398308"/>
            <a:ext cx="2518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err="1" smtClean="0"/>
              <a:t>Fotovoltické</a:t>
            </a:r>
            <a:r>
              <a:rPr lang="sk-SK" dirty="0" smtClean="0"/>
              <a:t> </a:t>
            </a:r>
            <a:r>
              <a:rPr lang="sk-SK" b="1" dirty="0" smtClean="0"/>
              <a:t>panely</a:t>
            </a:r>
            <a:r>
              <a:rPr lang="sk-SK" b="1" dirty="0" smtClean="0">
                <a:solidFill>
                  <a:srgbClr val="0056A3"/>
                </a:solidFill>
              </a:rPr>
              <a:t/>
            </a:r>
            <a:br>
              <a:rPr lang="sk-SK" b="1" dirty="0" smtClean="0">
                <a:solidFill>
                  <a:srgbClr val="0056A3"/>
                </a:solidFill>
              </a:rPr>
            </a:br>
            <a:r>
              <a:rPr lang="sk-SK" b="1" dirty="0" smtClean="0">
                <a:solidFill>
                  <a:srgbClr val="0056A3"/>
                </a:solidFill>
              </a:rPr>
              <a:t>NOVÉ</a:t>
            </a:r>
          </a:p>
        </p:txBody>
      </p:sp>
      <p:sp>
        <p:nvSpPr>
          <p:cNvPr id="20" name="BlokTextu 19"/>
          <p:cNvSpPr txBox="1"/>
          <p:nvPr/>
        </p:nvSpPr>
        <p:spPr>
          <a:xfrm>
            <a:off x="6309905" y="2406315"/>
            <a:ext cx="2247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Slnečné kolektory</a:t>
            </a:r>
          </a:p>
        </p:txBody>
      </p:sp>
      <p:sp>
        <p:nvSpPr>
          <p:cNvPr id="21" name="BlokTextu 20"/>
          <p:cNvSpPr txBox="1"/>
          <p:nvPr/>
        </p:nvSpPr>
        <p:spPr>
          <a:xfrm>
            <a:off x="1985089" y="4069081"/>
            <a:ext cx="2381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Tepelné čerpadlá</a:t>
            </a:r>
            <a:br>
              <a:rPr lang="sk-SK" b="1" dirty="0" smtClean="0"/>
            </a:br>
            <a:r>
              <a:rPr lang="sk-SK" b="1" dirty="0" smtClean="0">
                <a:solidFill>
                  <a:srgbClr val="0056A3"/>
                </a:solidFill>
              </a:rPr>
              <a:t>NOVÉ</a:t>
            </a:r>
            <a:endParaRPr lang="sk-SK" b="1" dirty="0">
              <a:solidFill>
                <a:srgbClr val="0056A3"/>
              </a:solidFill>
            </a:endParaRPr>
          </a:p>
          <a:p>
            <a:pPr algn="r"/>
            <a:endParaRPr lang="sk-SK" b="1" dirty="0" smtClean="0"/>
          </a:p>
        </p:txBody>
      </p:sp>
      <p:sp>
        <p:nvSpPr>
          <p:cNvPr id="22" name="BlokTextu 21"/>
          <p:cNvSpPr txBox="1"/>
          <p:nvPr/>
        </p:nvSpPr>
        <p:spPr>
          <a:xfrm>
            <a:off x="5022812" y="4045029"/>
            <a:ext cx="2381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 smtClean="0"/>
              <a:t>Kotly na biomasu</a:t>
            </a:r>
          </a:p>
        </p:txBody>
      </p:sp>
      <p:pic>
        <p:nvPicPr>
          <p:cNvPr id="27" name="Obrázok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87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O</a:t>
            </a:r>
            <a:r>
              <a:rPr lang="sk-SK" dirty="0" smtClean="0"/>
              <a:t>právnené subjekty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92175" y="1179013"/>
            <a:ext cx="80232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dirty="0"/>
          </a:p>
          <a:p>
            <a:r>
              <a:rPr lang="sk-SK" b="1" dirty="0">
                <a:solidFill>
                  <a:srgbClr val="0056A3"/>
                </a:solidFill>
              </a:rPr>
              <a:t>Kto je oprávnený </a:t>
            </a:r>
            <a:r>
              <a:rPr lang="sk-SK" b="1" dirty="0" smtClean="0">
                <a:solidFill>
                  <a:srgbClr val="0056A3"/>
                </a:solidFill>
              </a:rPr>
              <a:t>žiadať</a:t>
            </a:r>
            <a:endParaRPr lang="sk-SK" b="1" dirty="0">
              <a:solidFill>
                <a:srgbClr val="0056A3"/>
              </a:solidFill>
            </a:endParaRPr>
          </a:p>
          <a:p>
            <a:endParaRPr lang="sk-SK" dirty="0"/>
          </a:p>
          <a:p>
            <a:pPr marL="358775" lvl="1" indent="-184150" fontAlgn="base">
              <a:buFont typeface="Arial" panose="020B0604020202020204" pitchFamily="34" charset="0"/>
              <a:buChar char="•"/>
            </a:pPr>
            <a:r>
              <a:rPr lang="sk-SK" b="1" dirty="0"/>
              <a:t>Spoločenstvo vlastníkov bytov</a:t>
            </a:r>
            <a:r>
              <a:rPr lang="sk-SK" dirty="0"/>
              <a:t> a nebytových priestorov v bytovom dome podľa zákona číslo 182/1993 Z. z. o vlastníctve bytov a nebytových priestorov v platnom znení</a:t>
            </a:r>
            <a:r>
              <a:rPr lang="sk-SK" dirty="0" smtClean="0"/>
              <a:t>,</a:t>
            </a:r>
          </a:p>
          <a:p>
            <a:pPr marL="358775" lvl="1" indent="-184150" fontAlgn="base">
              <a:buFont typeface="Arial" panose="020B0604020202020204" pitchFamily="34" charset="0"/>
              <a:buChar char="•"/>
            </a:pPr>
            <a:endParaRPr lang="sk-SK" dirty="0"/>
          </a:p>
          <a:p>
            <a:pPr marL="358775" lvl="1" indent="-184150" fontAlgn="base">
              <a:buFont typeface="Arial" panose="020B0604020202020204" pitchFamily="34" charset="0"/>
              <a:buChar char="•"/>
            </a:pPr>
            <a:r>
              <a:rPr lang="sk-SK" b="1" dirty="0" smtClean="0"/>
              <a:t>Vlastníci </a:t>
            </a:r>
            <a:r>
              <a:rPr lang="sk-SK" b="1" dirty="0"/>
              <a:t>bytov a nebytových priestorov v bytovom dome zastúpení správcom bytového domu, </a:t>
            </a:r>
            <a:r>
              <a:rPr lang="sk-SK" dirty="0"/>
              <a:t>s ktorým majú vlastníci bytov a nebytových priestorov v bytovom dome uzavretú zmluvu o výkone správy podľa zákona č. 182/1993 Z. z.</a:t>
            </a:r>
          </a:p>
          <a:p>
            <a:endParaRPr lang="sk-SK" sz="1500" dirty="0" smtClean="0"/>
          </a:p>
          <a:p>
            <a:endParaRPr lang="sk-SK" sz="1500" dirty="0" smtClean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Podmienky oprávnenosti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74410" y="1022547"/>
            <a:ext cx="825182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56A3"/>
                </a:solidFill>
              </a:rPr>
              <a:t>Podpora je určená pre domácnosti, a teda </a:t>
            </a:r>
            <a:r>
              <a:rPr lang="sk-SK" b="1" dirty="0" smtClean="0">
                <a:solidFill>
                  <a:srgbClr val="0056A3"/>
                </a:solidFill>
              </a:rPr>
              <a:t>platí </a:t>
            </a:r>
            <a:endParaRPr lang="sk-SK" b="1" dirty="0">
              <a:solidFill>
                <a:srgbClr val="0056A3"/>
              </a:solidFill>
            </a:endParaRPr>
          </a:p>
          <a:p>
            <a:endParaRPr lang="sk-SK" b="1" dirty="0"/>
          </a:p>
          <a:p>
            <a:pPr marL="358775" lvl="1" indent="-184150">
              <a:buFont typeface="Arial" panose="020B0604020202020204" pitchFamily="34" charset="0"/>
              <a:buChar char="•"/>
            </a:pPr>
            <a:r>
              <a:rPr lang="sk-SK" dirty="0"/>
              <a:t>byt alebo nebytový priestor </a:t>
            </a:r>
            <a:r>
              <a:rPr lang="sk-SK" b="1" dirty="0"/>
              <a:t>nesmie byť vo vlastníctve právnickej osoby</a:t>
            </a:r>
            <a:r>
              <a:rPr lang="sk-SK" dirty="0"/>
              <a:t>, s výnimkou právnickej osoby, ktorou je obec alebo vyšší územný </a:t>
            </a:r>
            <a:r>
              <a:rPr lang="sk-SK" dirty="0" smtClean="0"/>
              <a:t>celok</a:t>
            </a:r>
          </a:p>
          <a:p>
            <a:pPr marL="358775" lvl="1" indent="-184150"/>
            <a:endParaRPr lang="sk-SK" dirty="0" smtClean="0"/>
          </a:p>
          <a:p>
            <a:pPr marL="358775" lvl="1" indent="-184150">
              <a:buFont typeface="Arial" panose="020B0604020202020204" pitchFamily="34" charset="0"/>
              <a:buChar char="•"/>
            </a:pPr>
            <a:r>
              <a:rPr lang="sk-SK" dirty="0"/>
              <a:t>byt alebo nebytový priestor v bytovom dome </a:t>
            </a:r>
            <a:r>
              <a:rPr lang="sk-SK" b="1" dirty="0"/>
              <a:t>nesmú byť vedené </a:t>
            </a:r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b="1" dirty="0" smtClean="0"/>
              <a:t>v </a:t>
            </a:r>
            <a:r>
              <a:rPr lang="sk-SK" b="1" dirty="0"/>
              <a:t>obchodnom majetku</a:t>
            </a:r>
            <a:r>
              <a:rPr lang="sk-SK" dirty="0"/>
              <a:t> akéhokoľvek podnikateľského </a:t>
            </a:r>
            <a:r>
              <a:rPr lang="sk-SK" dirty="0" smtClean="0"/>
              <a:t>subjektu</a:t>
            </a:r>
          </a:p>
          <a:p>
            <a:pPr marL="358775" lvl="1" indent="-184150"/>
            <a:endParaRPr lang="sk-SK" dirty="0" smtClean="0"/>
          </a:p>
          <a:p>
            <a:pPr marL="358775" lvl="1" indent="-184150">
              <a:buFont typeface="Arial" panose="020B0604020202020204" pitchFamily="34" charset="0"/>
              <a:buChar char="•"/>
            </a:pPr>
            <a:r>
              <a:rPr lang="sk-SK" b="1" dirty="0"/>
              <a:t>o nákladoch spojených s užívaním bytu alebo nebytového priestoru </a:t>
            </a:r>
            <a:r>
              <a:rPr lang="sk-SK" b="1" dirty="0" smtClean="0"/>
              <a:t>týkajúcich </a:t>
            </a:r>
            <a:r>
              <a:rPr lang="sk-SK" b="1" dirty="0"/>
              <a:t>sa dodávanej </a:t>
            </a:r>
            <a:r>
              <a:rPr lang="sk-SK" b="1" dirty="0" smtClean="0"/>
              <a:t>energie </a:t>
            </a:r>
            <a:r>
              <a:rPr lang="sk-SK" b="1" dirty="0"/>
              <a:t>v rozsahu väčšom ako je 20 % </a:t>
            </a:r>
            <a:r>
              <a:rPr lang="sk-SK" dirty="0"/>
              <a:t>celkových nákladov týkajúcich sa dodávanej </a:t>
            </a:r>
            <a:r>
              <a:rPr lang="sk-SK" dirty="0" smtClean="0"/>
              <a:t>energie </a:t>
            </a:r>
            <a:r>
              <a:rPr lang="sk-SK" dirty="0"/>
              <a:t>bytovému domu (za všetky byty a nebytové priestory) </a:t>
            </a:r>
            <a:r>
              <a:rPr lang="sk-SK" b="1" dirty="0"/>
              <a:t>sa nesmie účtovať </a:t>
            </a:r>
            <a:r>
              <a:rPr lang="sk-SK" dirty="0"/>
              <a:t>v účtovníctve akéhokoľvek podnikateľského subjektu </a:t>
            </a:r>
            <a:r>
              <a:rPr lang="sk-SK" dirty="0" smtClean="0"/>
              <a:t>alebo </a:t>
            </a:r>
            <a:r>
              <a:rPr lang="sk-SK" dirty="0"/>
              <a:t>subjektov, ktoré vykonávajú hospodársku činnosť</a:t>
            </a:r>
            <a:r>
              <a:rPr lang="sk-SK" dirty="0">
                <a:solidFill>
                  <a:srgbClr val="0056A3"/>
                </a:solidFill>
              </a:rPr>
              <a:t> </a:t>
            </a:r>
            <a:r>
              <a:rPr lang="sk-SK" dirty="0"/>
              <a:t>(vrátane neziskových organizácií vykonávajúcich hospodársku činnosť a obdobných subjektov,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s </a:t>
            </a:r>
            <a:r>
              <a:rPr lang="sk-SK" dirty="0"/>
              <a:t>výnimkou samotného spoločenstva alebo správcu)</a:t>
            </a:r>
            <a:endParaRPr lang="sk-SK" b="1" dirty="0" smtClean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6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Podmienky oprávnenosti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92175" y="1022547"/>
            <a:ext cx="81068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56A3"/>
                </a:solidFill>
              </a:rPr>
              <a:t>Podpora je určená pre domácnosti, a teda platí </a:t>
            </a:r>
          </a:p>
          <a:p>
            <a:endParaRPr lang="sk-SK" b="1" dirty="0"/>
          </a:p>
          <a:p>
            <a:pPr marL="358775" lvl="1" indent="-184150">
              <a:buFont typeface="Arial" panose="020B0604020202020204" pitchFamily="34" charset="0"/>
              <a:buChar char="•"/>
            </a:pPr>
            <a:r>
              <a:rPr lang="sk-SK" dirty="0" smtClean="0"/>
              <a:t>byt </a:t>
            </a:r>
            <a:r>
              <a:rPr lang="sk-SK" dirty="0"/>
              <a:t>alebo nebytový priestor </a:t>
            </a:r>
            <a:r>
              <a:rPr lang="sk-SK" b="1" dirty="0" smtClean="0"/>
              <a:t>nesmú </a:t>
            </a:r>
            <a:r>
              <a:rPr lang="sk-SK" b="1" dirty="0"/>
              <a:t>byť prenajaté alebo inak prenechané do užívania podnikateľskému subjektu </a:t>
            </a:r>
            <a:r>
              <a:rPr lang="sk-SK" dirty="0"/>
              <a:t>alebo subjektom alebo inému subjektu alebo subjektom, ktoré vykonávajú hospodársku činnosť (vrátane neziskových organizácií vykonávajúcich hospodársku činnosť a obdobných subjektov) </a:t>
            </a:r>
            <a:r>
              <a:rPr lang="sk-SK" b="1" dirty="0"/>
              <a:t>v rozsahu väčšom ako 20 % podlahovej plochy</a:t>
            </a:r>
            <a:r>
              <a:rPr lang="sk-SK" dirty="0"/>
              <a:t> všetkých bytov a nebytových priestorov v bytovom dome, a to v prípade spoločne dodávanej </a:t>
            </a:r>
            <a:r>
              <a:rPr lang="sk-SK" dirty="0" smtClean="0"/>
              <a:t>energie</a:t>
            </a:r>
          </a:p>
          <a:p>
            <a:pPr marL="358775" lvl="1" indent="-184150"/>
            <a:endParaRPr lang="sk-SK" dirty="0" smtClean="0"/>
          </a:p>
          <a:p>
            <a:pPr marL="358775" lvl="1" indent="-184150">
              <a:buFont typeface="Arial" panose="020B0604020202020204" pitchFamily="34" charset="0"/>
              <a:buChar char="•"/>
            </a:pPr>
            <a:r>
              <a:rPr lang="sk-SK" dirty="0"/>
              <a:t>byt </a:t>
            </a:r>
            <a:r>
              <a:rPr lang="sk-SK" dirty="0" smtClean="0"/>
              <a:t>alebo </a:t>
            </a:r>
            <a:r>
              <a:rPr lang="sk-SK" dirty="0"/>
              <a:t>jeho časť </a:t>
            </a:r>
            <a:r>
              <a:rPr lang="sk-SK" b="1" dirty="0"/>
              <a:t>môže byť prenajatý inej fyzickej osobe </a:t>
            </a:r>
            <a:r>
              <a:rPr lang="sk-SK" dirty="0"/>
              <a:t>alebo fyzickým osobám za účelom bývania bez ďalších obmedzení iba vtedy, ak dochádza </a:t>
            </a:r>
            <a:r>
              <a:rPr lang="sk-SK" b="1" dirty="0"/>
              <a:t>k prenájmu v bytoch, ktorých súčet podlahovej plochy tvorí maximálne 20% podlahovej plochy </a:t>
            </a:r>
            <a:r>
              <a:rPr lang="sk-SK" dirty="0"/>
              <a:t>všetkých bytov v bytovom dome; v rozsahu väčšom iba vtedy, ak z hľadiska vlastníka bytu nejde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o </a:t>
            </a:r>
            <a:r>
              <a:rPr lang="sk-SK" dirty="0"/>
              <a:t>súčasť jeho podnikania, neprenajíma viac nehnuteľností ako tento byt alebo jeho časť.</a:t>
            </a:r>
            <a:endParaRPr lang="sk-SK" b="1" dirty="0" smtClean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4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Žiadosť o preplatenie poukážky 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15" name="BlokTextu 14"/>
          <p:cNvSpPr txBox="1"/>
          <p:nvPr/>
        </p:nvSpPr>
        <p:spPr>
          <a:xfrm>
            <a:off x="800069" y="1349574"/>
            <a:ext cx="810685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56A3"/>
                </a:solidFill>
              </a:rPr>
              <a:t>Povinné prílohy žiadosti o preplatenie</a:t>
            </a:r>
          </a:p>
          <a:p>
            <a:r>
              <a:rPr lang="sk-SK" b="1" dirty="0" smtClean="0">
                <a:solidFill>
                  <a:srgbClr val="0056A3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b="1" dirty="0" smtClean="0"/>
              <a:t>Štandardné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 smtClean="0"/>
              <a:t>Zmluva s poukážkou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 smtClean="0"/>
              <a:t>List vlastníctva (www.katasterportal.sk)</a:t>
            </a:r>
            <a:endParaRPr lang="sk-SK" dirty="0"/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/>
              <a:t>Faktúra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/>
              <a:t>Protokol o uvedení do </a:t>
            </a:r>
            <a:r>
              <a:rPr lang="sk-SK" dirty="0" smtClean="0"/>
              <a:t>prevádzky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 smtClean="0"/>
              <a:t>Fotodokumentácia</a:t>
            </a:r>
            <a:endParaRPr lang="sk-SK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b="1" dirty="0" smtClean="0"/>
              <a:t>Špecifické pre bytový dom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/>
              <a:t>S</a:t>
            </a:r>
            <a:r>
              <a:rPr lang="sk-SK" dirty="0" smtClean="0"/>
              <a:t>úhlas nadpolovičnej väčšiny vlastníkov (zápisnica z zhromaždenia)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 smtClean="0"/>
              <a:t>Energetický audit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sk-SK" dirty="0" smtClean="0"/>
              <a:t>Originál alebo overená kópia dokladu preukazujúca oprávnenosť konať v mene spoločenstva (zmluva o SVB)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endParaRPr lang="sk-SK" dirty="0" smtClean="0"/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92174" y="1416183"/>
            <a:ext cx="7927897" cy="353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56A3"/>
                </a:solidFill>
              </a:rPr>
              <a:t>Energetický audit – </a:t>
            </a:r>
            <a:r>
              <a:rPr lang="sk-SK" dirty="0" smtClean="0"/>
              <a:t>povinná príloha žiadosti o preplatenie poukážok, ktoré sú vydávané pri podpore inštalácií obnoviteľných zdrojov energie v bytových domoch.</a:t>
            </a:r>
          </a:p>
          <a:p>
            <a:endParaRPr lang="sk-SK" dirty="0" smtClean="0"/>
          </a:p>
          <a:p>
            <a:r>
              <a:rPr lang="sk-SK" b="1" dirty="0" smtClean="0">
                <a:solidFill>
                  <a:srgbClr val="0056A3"/>
                </a:solidFill>
              </a:rPr>
              <a:t>Aký audit? </a:t>
            </a:r>
          </a:p>
          <a:p>
            <a:r>
              <a:rPr lang="sk-SK" dirty="0" smtClean="0"/>
              <a:t>Energetický </a:t>
            </a:r>
            <a:r>
              <a:rPr lang="sk-SK" dirty="0"/>
              <a:t>audit musí byť vypracovaný odborne spôsobilou osobou v zmysle § 12 ods. 1 alebo § 13 zákona č. zákona č. 321/2014 Z. z. o energetickej efektívnosti a o zmene a doplnení niektorých zákonov v znení neskorších predpisov (ďalej len „zákon č. 321/2014 Z. z.“) a musí obsahovať časti v zmysle § 2 ods. 1 písm. a) až f) Vyhlášky Ministerstva hospodárstva SR č. 179/2015 Z. z. o energetickom audite.</a:t>
            </a:r>
            <a:endParaRPr lang="sk-SK" b="1" dirty="0" smtClean="0"/>
          </a:p>
          <a:p>
            <a:pPr>
              <a:lnSpc>
                <a:spcPct val="150000"/>
              </a:lnSpc>
            </a:pPr>
            <a:endParaRPr lang="sk-SK" sz="1700" b="1" dirty="0" smtClean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/>
              <a:t>Zelená domácnostiam pre bytové domy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70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99072" y="1126187"/>
            <a:ext cx="82433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Prečo audit? </a:t>
            </a:r>
          </a:p>
          <a:p>
            <a:pPr>
              <a:lnSpc>
                <a:spcPct val="150000"/>
              </a:lnSpc>
            </a:pPr>
            <a:r>
              <a:rPr lang="sk-SK" dirty="0" smtClean="0"/>
              <a:t>Energetický </a:t>
            </a:r>
            <a:r>
              <a:rPr lang="sk-SK" dirty="0"/>
              <a:t>audit bude zameraný najmä na identifikáciu opatrení energetickej </a:t>
            </a:r>
            <a:r>
              <a:rPr lang="sk-SK" dirty="0" smtClean="0"/>
              <a:t>efektívnosti, ktoré budú viesť k zníženiu spotreby energie a následne na novú požiadavku </a:t>
            </a:r>
            <a:r>
              <a:rPr lang="sk-SK" b="1" dirty="0" smtClean="0"/>
              <a:t>navrhne primeraný zdroj využívajúci OZE</a:t>
            </a:r>
            <a:r>
              <a:rPr lang="sk-SK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sk-SK" dirty="0" smtClean="0"/>
              <a:t>Zameria </a:t>
            </a:r>
            <a:r>
              <a:rPr lang="sk-SK" dirty="0"/>
              <a:t>sa </a:t>
            </a:r>
            <a:r>
              <a:rPr lang="sk-SK" dirty="0" smtClean="0"/>
              <a:t>minimálne na tú </a:t>
            </a:r>
            <a:r>
              <a:rPr lang="sk-SK" dirty="0"/>
              <a:t>formu energie, ktorá má byť nahradená obnoviteľným </a:t>
            </a:r>
            <a:r>
              <a:rPr lang="sk-SK" dirty="0" smtClean="0"/>
              <a:t>zdrojom.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/>
          </a:p>
          <a:p>
            <a:pPr>
              <a:lnSpc>
                <a:spcPct val="150000"/>
              </a:lnSpc>
            </a:pPr>
            <a:r>
              <a:rPr lang="sk-SK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sk-SK" dirty="0" smtClean="0"/>
              <a:t/>
            </a:r>
            <a:br>
              <a:rPr lang="sk-SK" dirty="0" smtClean="0"/>
            </a:br>
            <a:endParaRPr lang="sk-SK" b="1" dirty="0" smtClean="0">
              <a:solidFill>
                <a:srgbClr val="C00000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89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99071" y="1126187"/>
            <a:ext cx="845378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Z auditu by malo byť zrejmé: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na aký účel sa bude energia získaná z inštalovaného zariadenia využívať.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množstvo využiteľnej energie vyrobenej v zariadení na využitie OZE,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aký je odporúčaný/navrhovaný inštalovaný výkon </a:t>
            </a:r>
            <a:r>
              <a:rPr lang="sk-SK" dirty="0"/>
              <a:t>podporovaného </a:t>
            </a:r>
            <a:r>
              <a:rPr lang="sk-SK" dirty="0" smtClean="0"/>
              <a:t>zariadenia na využitie OZE.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potenciál úspor energie v budove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či </a:t>
            </a:r>
            <a:r>
              <a:rPr lang="sk-SK" dirty="0"/>
              <a:t>sa teplo na vykurovanie a prípravu teplej vody dodáva zo systémov </a:t>
            </a:r>
            <a:r>
              <a:rPr lang="sk-SK" dirty="0" smtClean="0"/>
              <a:t>CZT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podiel </a:t>
            </a:r>
            <a:r>
              <a:rPr lang="sk-SK" dirty="0"/>
              <a:t>dodávaného tepla vyrobeného z OZE a </a:t>
            </a:r>
            <a:r>
              <a:rPr lang="sk-SK" dirty="0" smtClean="0"/>
              <a:t>či inštaláciou </a:t>
            </a:r>
            <a:r>
              <a:rPr lang="sk-SK" dirty="0"/>
              <a:t>zariadenia môže dôjsť k odpojeniu od systému CZT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k-SK" dirty="0"/>
          </a:p>
          <a:p>
            <a:pPr>
              <a:lnSpc>
                <a:spcPct val="150000"/>
              </a:lnSpc>
            </a:pPr>
            <a:r>
              <a:rPr lang="sk-SK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sk-SK" dirty="0" smtClean="0"/>
              <a:t/>
            </a:r>
            <a:br>
              <a:rPr lang="sk-SK" dirty="0" smtClean="0"/>
            </a:br>
            <a:endParaRPr lang="sk-SK" b="1" dirty="0" smtClean="0">
              <a:solidFill>
                <a:srgbClr val="C00000"/>
              </a:solidFill>
            </a:endParaRP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53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99072" y="1126187"/>
            <a:ext cx="8173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Obsah auditu </a:t>
            </a:r>
            <a:r>
              <a:rPr lang="sk-SK" b="1" dirty="0">
                <a:solidFill>
                  <a:srgbClr val="0056A3"/>
                </a:solidFill>
              </a:rPr>
              <a:t>v</a:t>
            </a:r>
            <a:r>
              <a:rPr lang="sk-SK" b="1" dirty="0" smtClean="0">
                <a:solidFill>
                  <a:srgbClr val="0056A3"/>
                </a:solidFill>
              </a:rPr>
              <a:t> súvislosti s centralizovaným zásobovaním tepla: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/>
              <a:t>Súčasťou posúdenia </a:t>
            </a:r>
            <a:r>
              <a:rPr lang="sk-SK" dirty="0" smtClean="0"/>
              <a:t>audítora bude </a:t>
            </a:r>
            <a:r>
              <a:rPr lang="sk-SK" dirty="0"/>
              <a:t>aj to, či sa teplo na vykurovanie a prípravu teplej vody dodáva zo systémov CZT. </a:t>
            </a:r>
            <a:endParaRPr lang="sk-SK" dirty="0" smtClean="0"/>
          </a:p>
          <a:p>
            <a:pPr>
              <a:lnSpc>
                <a:spcPct val="150000"/>
              </a:lnSpc>
            </a:pPr>
            <a:endParaRPr lang="sk-SK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dirty="0" smtClean="0"/>
              <a:t>V </a:t>
            </a:r>
            <a:r>
              <a:rPr lang="sk-SK" dirty="0"/>
              <a:t>prípade bytového domu pripojeného na systém CZT je súčasťou energetického auditu aj vyjadrenie energetického audítora o podiele dodávaného tepla vyrobeného z </a:t>
            </a:r>
            <a:r>
              <a:rPr lang="sk-SK" dirty="0" smtClean="0"/>
              <a:t>OZE, resp. či je teplo dodávané z účinného systému CZT alebo zo systému CZT so schváleným plánom prechodu a </a:t>
            </a:r>
            <a:r>
              <a:rPr lang="sk-SK" dirty="0"/>
              <a:t>či inštaláciou zariadenia môže dôjsť k odpojeniu od systému </a:t>
            </a:r>
            <a:r>
              <a:rPr lang="sk-SK" dirty="0" smtClean="0"/>
              <a:t>CZT</a:t>
            </a:r>
            <a:r>
              <a:rPr lang="sk-SK" dirty="0"/>
              <a:t> </a:t>
            </a:r>
            <a:r>
              <a:rPr lang="sk-SK" dirty="0" smtClean="0"/>
              <a:t>– identifikácia možného porušenia podmienok skončenia odberu tepla.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50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smtClean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55529" y="1040513"/>
            <a:ext cx="817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0056A3"/>
                </a:solidFill>
              </a:rPr>
              <a:t>Zákon 657/2004 Z. z. o tepelnej energetike</a:t>
            </a:r>
          </a:p>
          <a:p>
            <a:endParaRPr lang="pl-PL" b="1" dirty="0" smtClean="0">
              <a:solidFill>
                <a:srgbClr val="0056A3"/>
              </a:solidFill>
            </a:endParaRPr>
          </a:p>
          <a:p>
            <a:r>
              <a:rPr lang="pl-PL" b="1" dirty="0" smtClean="0">
                <a:solidFill>
                  <a:srgbClr val="0056A3"/>
                </a:solidFill>
              </a:rPr>
              <a:t>§ </a:t>
            </a:r>
            <a:r>
              <a:rPr lang="pl-PL" b="1" dirty="0">
                <a:solidFill>
                  <a:srgbClr val="0056A3"/>
                </a:solidFill>
              </a:rPr>
              <a:t>20 Podmienky skončenia odberu tepla</a:t>
            </a:r>
          </a:p>
          <a:p>
            <a:r>
              <a:rPr lang="sk-SK" dirty="0" smtClean="0"/>
              <a:t>2) Skončiť </a:t>
            </a:r>
            <a:r>
              <a:rPr lang="sk-SK" dirty="0"/>
              <a:t>odber tepla na základe zákona možno, </a:t>
            </a:r>
            <a:r>
              <a:rPr lang="sk-SK" dirty="0" smtClean="0"/>
              <a:t>ak </a:t>
            </a:r>
            <a:br>
              <a:rPr lang="sk-SK" dirty="0" smtClean="0"/>
            </a:br>
            <a:endParaRPr lang="sk-SK" dirty="0" smtClean="0"/>
          </a:p>
          <a:p>
            <a:r>
              <a:rPr lang="sk-SK" dirty="0" smtClean="0"/>
              <a:t>c) objekt </a:t>
            </a:r>
            <a:r>
              <a:rPr lang="sk-SK" dirty="0"/>
              <a:t>spotreby tepla </a:t>
            </a:r>
            <a:r>
              <a:rPr lang="sk-SK" b="1" dirty="0"/>
              <a:t>nie je pripojený do sústavy tepelných zariadení dodávateľa z účinného </a:t>
            </a:r>
            <a:r>
              <a:rPr lang="sk-SK" b="1" dirty="0" smtClean="0"/>
              <a:t>CZT </a:t>
            </a:r>
            <a:r>
              <a:rPr lang="sk-SK" dirty="0" smtClean="0"/>
              <a:t>a </a:t>
            </a:r>
            <a:r>
              <a:rPr lang="sk-SK" dirty="0"/>
              <a:t>koncový odberateľ splní podmienky podľa odseku 4</a:t>
            </a:r>
            <a:r>
              <a:rPr lang="sk-SK" dirty="0" smtClean="0"/>
              <a:t>,</a:t>
            </a:r>
          </a:p>
          <a:p>
            <a:endParaRPr lang="sk-SK" dirty="0"/>
          </a:p>
          <a:p>
            <a:r>
              <a:rPr lang="sk-SK" dirty="0" smtClean="0"/>
              <a:t>d) objekt </a:t>
            </a:r>
            <a:r>
              <a:rPr lang="sk-SK" dirty="0"/>
              <a:t>spotreby tepla </a:t>
            </a:r>
            <a:r>
              <a:rPr lang="sk-SK" b="1" dirty="0"/>
              <a:t>je pripojený do sústavy tepelných zariadení dodávateľa z účinného </a:t>
            </a:r>
            <a:r>
              <a:rPr lang="sk-SK" b="1" dirty="0" smtClean="0"/>
              <a:t>CZT </a:t>
            </a:r>
            <a:r>
              <a:rPr lang="sk-SK" dirty="0" smtClean="0"/>
              <a:t>okrem </a:t>
            </a:r>
            <a:r>
              <a:rPr lang="sk-SK" dirty="0"/>
              <a:t>účinného </a:t>
            </a:r>
            <a:r>
              <a:rPr lang="sk-SK" dirty="0" smtClean="0"/>
              <a:t>CZT z </a:t>
            </a:r>
            <a:r>
              <a:rPr lang="sk-SK" dirty="0"/>
              <a:t>obnoviteľných zdrojov </a:t>
            </a:r>
            <a:r>
              <a:rPr lang="sk-SK" b="1" dirty="0"/>
              <a:t>a koncový odberateľ si zabezpečí teplo vyrobené výlučne z obnoviteľných zdrojov energie alebo odpadového tepla</a:t>
            </a:r>
            <a:r>
              <a:rPr lang="sk-SK" dirty="0"/>
              <a:t> v decentralizovanom zdroji tepla, ak so skončením odberu tepla nie je spojené odpojenie objektu spotreby tepla od sústavy tepelných zariadení dodávateľa z účinného centralizovaného zásobovania teplom</a:t>
            </a:r>
            <a:r>
              <a:rPr lang="sk-SK" dirty="0" smtClean="0"/>
              <a:t>.</a:t>
            </a:r>
            <a:r>
              <a:rPr lang="sk-SK" b="1" dirty="0" smtClean="0"/>
              <a:t> 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smtClean="0"/>
              <a:t>Zelená domácnostiam pre bytové domy</a:t>
            </a:r>
          </a:p>
          <a:p>
            <a:r>
              <a:rPr lang="sk-SK" smtClean="0"/>
              <a:t> – šanca pre domácnosti, príležitosť pre zhotoviteľov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3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Energetický audit</a:t>
            </a:r>
          </a:p>
          <a:p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799072" y="1126187"/>
            <a:ext cx="817340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 smtClean="0">
                <a:solidFill>
                  <a:srgbClr val="0056A3"/>
                </a:solidFill>
              </a:rPr>
              <a:t>Účinný systém CZT je aj...</a:t>
            </a:r>
          </a:p>
          <a:p>
            <a:pPr>
              <a:lnSpc>
                <a:spcPct val="150000"/>
              </a:lnSpc>
            </a:pPr>
            <a:r>
              <a:rPr lang="pl-PL" b="1" dirty="0" smtClean="0">
                <a:solidFill>
                  <a:srgbClr val="0056A3"/>
                </a:solidFill>
              </a:rPr>
              <a:t> </a:t>
            </a:r>
            <a:r>
              <a:rPr lang="sk-SK" dirty="0">
                <a:solidFill>
                  <a:srgbClr val="FF0000"/>
                </a:solidFill>
              </a:rPr>
              <a:t/>
            </a:r>
            <a:br>
              <a:rPr lang="sk-SK" dirty="0">
                <a:solidFill>
                  <a:srgbClr val="FF0000"/>
                </a:solidFill>
              </a:rPr>
            </a:br>
            <a:r>
              <a:rPr lang="pl-PL" b="1" dirty="0">
                <a:solidFill>
                  <a:srgbClr val="0056A3"/>
                </a:solidFill>
              </a:rPr>
              <a:t>Zákon 657/2004 Z. </a:t>
            </a:r>
            <a:r>
              <a:rPr lang="pl-PL" b="1" dirty="0" smtClean="0">
                <a:solidFill>
                  <a:srgbClr val="0056A3"/>
                </a:solidFill>
              </a:rPr>
              <a:t>z. </a:t>
            </a:r>
            <a:r>
              <a:rPr lang="pl-PL" b="1" dirty="0">
                <a:solidFill>
                  <a:srgbClr val="0056A3"/>
                </a:solidFill>
              </a:rPr>
              <a:t>o tepelnej energetike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§ 38ae (6)</a:t>
            </a:r>
            <a:endParaRPr lang="sk-SK" b="1" dirty="0">
              <a:solidFill>
                <a:srgbClr val="0056A3"/>
              </a:solidFill>
            </a:endParaRPr>
          </a:p>
          <a:p>
            <a:pPr>
              <a:lnSpc>
                <a:spcPct val="150000"/>
              </a:lnSpc>
            </a:pPr>
            <a:r>
              <a:rPr lang="sk-SK" dirty="0"/>
              <a:t>Držiteľ povolenia na rozvod tepla v centralizovanom zásobovaní teplom </a:t>
            </a:r>
            <a:r>
              <a:rPr lang="sk-SK" b="1" dirty="0">
                <a:solidFill>
                  <a:srgbClr val="0056A3"/>
                </a:solidFill>
              </a:rPr>
              <a:t>so schváleným plánom prechodu</a:t>
            </a:r>
            <a:r>
              <a:rPr lang="sk-SK" dirty="0"/>
              <a:t> sa na účely tohto zákona považuje za držiteľa povolenia na rozvod tepla v účinnom centralizovanom zásobovaní teplom, najdlhšie však do 31. decembra 2025.</a:t>
            </a:r>
            <a:endParaRPr lang="sk-SK" b="1" dirty="0" smtClean="0"/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5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Ako možno využiť teplo z podporovaných zariadení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692706" y="1125812"/>
            <a:ext cx="7774462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Získaná energia z podporeného zariadenia – teplo</a:t>
            </a:r>
          </a:p>
          <a:p>
            <a:pPr>
              <a:lnSpc>
                <a:spcPct val="150000"/>
              </a:lnSpc>
            </a:pPr>
            <a:r>
              <a:rPr lang="sk-SK" b="1" dirty="0"/>
              <a:t>	</a:t>
            </a:r>
            <a:r>
              <a:rPr lang="sk-SK" dirty="0" smtClean="0"/>
              <a:t>-	čo s ňou</a:t>
            </a:r>
          </a:p>
          <a:p>
            <a:pPr>
              <a:lnSpc>
                <a:spcPct val="150000"/>
              </a:lnSpc>
            </a:pPr>
            <a:r>
              <a:rPr lang="sk-SK" dirty="0"/>
              <a:t>	</a:t>
            </a:r>
            <a:r>
              <a:rPr lang="sk-SK" dirty="0" smtClean="0"/>
              <a:t>-	ako a kde ju využiť</a:t>
            </a:r>
          </a:p>
          <a:p>
            <a:pPr>
              <a:lnSpc>
                <a:spcPct val="150000"/>
              </a:lnSpc>
            </a:pPr>
            <a:r>
              <a:rPr lang="sk-SK" dirty="0"/>
              <a:t>	</a:t>
            </a:r>
            <a:r>
              <a:rPr lang="sk-SK" dirty="0" smtClean="0"/>
              <a:t>-	môže ísť až do bytu?</a:t>
            </a:r>
          </a:p>
          <a:p>
            <a:pPr>
              <a:lnSpc>
                <a:spcPct val="150000"/>
              </a:lnSpc>
            </a:pPr>
            <a:r>
              <a:rPr lang="sk-SK" dirty="0"/>
              <a:t>	</a:t>
            </a:r>
            <a:r>
              <a:rPr lang="sk-SK" dirty="0" smtClean="0"/>
              <a:t>-	len pre spoločné priestory? </a:t>
            </a:r>
          </a:p>
          <a:p>
            <a:pPr>
              <a:lnSpc>
                <a:spcPct val="150000"/>
              </a:lnSpc>
            </a:pPr>
            <a:r>
              <a:rPr lang="sk-SK" b="1" dirty="0">
                <a:solidFill>
                  <a:srgbClr val="0056A3"/>
                </a:solidFill>
              </a:rPr>
              <a:t>Na čo je možné žiadať príspevok</a:t>
            </a:r>
          </a:p>
          <a:p>
            <a:pPr>
              <a:lnSpc>
                <a:spcPct val="150000"/>
              </a:lnSpc>
            </a:pPr>
            <a:r>
              <a:rPr lang="sk-SK" dirty="0" smtClean="0"/>
              <a:t>Pri </a:t>
            </a:r>
            <a:r>
              <a:rPr lang="sk-SK" dirty="0"/>
              <a:t>výrobe tepla sa za malé zariadenie na účely týchto podmienok považuje zariadenie pokrývajúce potrebu energie pre budovu užívanú fyzickými osobami na bývanie.</a:t>
            </a:r>
          </a:p>
          <a:p>
            <a:pPr>
              <a:lnSpc>
                <a:spcPct val="150000"/>
              </a:lnSpc>
            </a:pPr>
            <a:endParaRPr lang="sk-SK" dirty="0"/>
          </a:p>
          <a:p>
            <a:pPr>
              <a:lnSpc>
                <a:spcPct val="150000"/>
              </a:lnSpc>
            </a:pPr>
            <a:endParaRPr lang="sk-SK" dirty="0"/>
          </a:p>
          <a:p>
            <a:pPr>
              <a:lnSpc>
                <a:spcPct val="150000"/>
              </a:lnSpc>
            </a:pPr>
            <a:endParaRPr lang="sk-SK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sz="17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sz="1700" b="1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/>
              <a:t>Ako možno využiť </a:t>
            </a:r>
            <a:r>
              <a:rPr lang="sk-SK" dirty="0" smtClean="0"/>
              <a:t>elektrinu z </a:t>
            </a:r>
            <a:r>
              <a:rPr lang="sk-SK" dirty="0"/>
              <a:t>podporovaných zariadení</a:t>
            </a:r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892175" y="1022547"/>
            <a:ext cx="777446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Získaná energia z podporeného zariadenia - elektrina</a:t>
            </a:r>
          </a:p>
          <a:p>
            <a:pPr>
              <a:lnSpc>
                <a:spcPct val="150000"/>
              </a:lnSpc>
            </a:pPr>
            <a:r>
              <a:rPr lang="sk-SK" b="1" dirty="0"/>
              <a:t>	</a:t>
            </a:r>
            <a:r>
              <a:rPr lang="sk-SK" dirty="0" smtClean="0"/>
              <a:t>-	čo s ňou</a:t>
            </a:r>
          </a:p>
          <a:p>
            <a:pPr>
              <a:lnSpc>
                <a:spcPct val="150000"/>
              </a:lnSpc>
            </a:pPr>
            <a:r>
              <a:rPr lang="sk-SK" dirty="0"/>
              <a:t>	</a:t>
            </a:r>
            <a:r>
              <a:rPr lang="sk-SK" dirty="0" smtClean="0"/>
              <a:t>-	ako a kde ju využiť</a:t>
            </a:r>
          </a:p>
          <a:p>
            <a:pPr>
              <a:lnSpc>
                <a:spcPct val="150000"/>
              </a:lnSpc>
            </a:pPr>
            <a:r>
              <a:rPr lang="sk-SK" dirty="0"/>
              <a:t>	</a:t>
            </a:r>
            <a:r>
              <a:rPr lang="sk-SK" dirty="0" smtClean="0"/>
              <a:t>-	môže ísť až do bytu</a:t>
            </a:r>
            <a:r>
              <a:rPr lang="sk-SK" dirty="0" smtClean="0"/>
              <a:t>? </a:t>
            </a:r>
            <a:endParaRPr lang="sk-SK" dirty="0" smtClean="0"/>
          </a:p>
          <a:p>
            <a:pPr>
              <a:lnSpc>
                <a:spcPct val="150000"/>
              </a:lnSpc>
            </a:pPr>
            <a:r>
              <a:rPr lang="sk-SK" b="1" dirty="0">
                <a:solidFill>
                  <a:srgbClr val="0056A3"/>
                </a:solidFill>
              </a:rPr>
              <a:t>Na čo je možné žiadať príspevok</a:t>
            </a:r>
          </a:p>
          <a:p>
            <a:pPr>
              <a:lnSpc>
                <a:spcPct val="150000"/>
              </a:lnSpc>
            </a:pPr>
            <a:r>
              <a:rPr lang="sk-SK" dirty="0"/>
              <a:t>V prípade bytového domu malé zariadenie pokrýva potrebu elektriny v budove. </a:t>
            </a:r>
          </a:p>
          <a:p>
            <a:pPr>
              <a:lnSpc>
                <a:spcPct val="150000"/>
              </a:lnSpc>
            </a:pPr>
            <a:r>
              <a:rPr lang="sk-SK" dirty="0" smtClean="0">
                <a:solidFill>
                  <a:srgbClr val="0056A3"/>
                </a:solidFill>
              </a:rPr>
              <a:t>Prečo </a:t>
            </a:r>
            <a:r>
              <a:rPr lang="sk-SK" dirty="0">
                <a:solidFill>
                  <a:srgbClr val="0056A3"/>
                </a:solidFill>
              </a:rPr>
              <a:t>nemôžu bytové domy využiť poukážku na inštaláciu </a:t>
            </a:r>
            <a:r>
              <a:rPr lang="sk-SK" dirty="0" err="1">
                <a:solidFill>
                  <a:srgbClr val="0056A3"/>
                </a:solidFill>
              </a:rPr>
              <a:t>fotovoltického</a:t>
            </a:r>
            <a:r>
              <a:rPr lang="sk-SK" dirty="0">
                <a:solidFill>
                  <a:srgbClr val="0056A3"/>
                </a:solidFill>
              </a:rPr>
              <a:t> systému, ktorý bude dodávať elektrinu do jednotlivých domácností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sz="17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sz="1700" b="1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Štátna pomoc a hospodárska činnosť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460375" y="1144915"/>
            <a:ext cx="84804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1600" b="1" dirty="0" smtClean="0">
                <a:solidFill>
                  <a:srgbClr val="0056A3"/>
                </a:solidFill>
              </a:rPr>
              <a:t>Článok </a:t>
            </a:r>
            <a:r>
              <a:rPr lang="sk-SK" sz="1600" b="1" dirty="0">
                <a:solidFill>
                  <a:srgbClr val="0056A3"/>
                </a:solidFill>
              </a:rPr>
              <a:t>107 Zmluvy o fungovaní </a:t>
            </a:r>
            <a:r>
              <a:rPr lang="sk-SK" sz="1600" b="1" dirty="0" smtClean="0">
                <a:solidFill>
                  <a:srgbClr val="0056A3"/>
                </a:solidFill>
              </a:rPr>
              <a:t>únie</a:t>
            </a:r>
          </a:p>
          <a:p>
            <a:pPr>
              <a:lnSpc>
                <a:spcPct val="150000"/>
              </a:lnSpc>
            </a:pPr>
            <a:r>
              <a:rPr lang="sk-SK" sz="1600" dirty="0" smtClean="0"/>
              <a:t>Štátna pomoc </a:t>
            </a:r>
            <a:r>
              <a:rPr lang="sk-SK" sz="1600" dirty="0"/>
              <a:t>- pomoc poskytovaná v akejkoľvek forme členským štátom alebo zo štátnych prostriedkov, </a:t>
            </a:r>
            <a:r>
              <a:rPr lang="sk-SK" sz="1600" b="1" dirty="0"/>
              <a:t>ktorá narúša hospodársku súťaž alebo hrozí narušením hospodárskej súťaže </a:t>
            </a:r>
            <a:endParaRPr lang="sk-SK" sz="1600" b="1" dirty="0" smtClean="0"/>
          </a:p>
          <a:p>
            <a:pPr>
              <a:lnSpc>
                <a:spcPct val="150000"/>
              </a:lnSpc>
            </a:pPr>
            <a:endParaRPr lang="sk-SK" sz="1600" dirty="0" smtClean="0"/>
          </a:p>
          <a:p>
            <a:pPr>
              <a:lnSpc>
                <a:spcPct val="150000"/>
              </a:lnSpc>
            </a:pPr>
            <a:r>
              <a:rPr lang="sk-SK" sz="1600" b="1" dirty="0" smtClean="0">
                <a:solidFill>
                  <a:srgbClr val="0056A3"/>
                </a:solidFill>
              </a:rPr>
              <a:t>Zákon č. 358/2015 </a:t>
            </a:r>
            <a:r>
              <a:rPr lang="sk-SK" sz="1600" b="1" dirty="0">
                <a:solidFill>
                  <a:srgbClr val="0056A3"/>
                </a:solidFill>
              </a:rPr>
              <a:t>Z. z. </a:t>
            </a:r>
            <a:r>
              <a:rPr lang="sk-SK" sz="1600" b="1" dirty="0" smtClean="0">
                <a:solidFill>
                  <a:srgbClr val="0056A3"/>
                </a:solidFill>
              </a:rPr>
              <a:t>zákon </a:t>
            </a:r>
            <a:r>
              <a:rPr lang="sk-SK" sz="1600" b="1" dirty="0">
                <a:solidFill>
                  <a:srgbClr val="0056A3"/>
                </a:solidFill>
              </a:rPr>
              <a:t>o štátnej </a:t>
            </a:r>
            <a:r>
              <a:rPr lang="sk-SK" sz="1600" b="1" dirty="0" smtClean="0">
                <a:solidFill>
                  <a:srgbClr val="0056A3"/>
                </a:solidFill>
              </a:rPr>
              <a:t>pomoci</a:t>
            </a:r>
          </a:p>
          <a:p>
            <a:pPr>
              <a:lnSpc>
                <a:spcPct val="150000"/>
              </a:lnSpc>
            </a:pPr>
            <a:r>
              <a:rPr lang="sk-SK" sz="1600" dirty="0" smtClean="0"/>
              <a:t>§ </a:t>
            </a:r>
            <a:r>
              <a:rPr lang="sk-SK" sz="1600" dirty="0"/>
              <a:t>5 Poskytovateľ a príjemca</a:t>
            </a:r>
          </a:p>
          <a:p>
            <a:pPr>
              <a:lnSpc>
                <a:spcPct val="150000"/>
              </a:lnSpc>
            </a:pPr>
            <a:r>
              <a:rPr lang="sk-SK" sz="1600" dirty="0" smtClean="0"/>
              <a:t>(2) </a:t>
            </a:r>
            <a:r>
              <a:rPr lang="sk-SK" sz="1600" b="1" dirty="0" smtClean="0"/>
              <a:t>Príjemcom </a:t>
            </a:r>
            <a:r>
              <a:rPr lang="sk-SK" sz="1600" b="1" dirty="0"/>
              <a:t>je ten, kto vykonáva hospodársku činnosť </a:t>
            </a:r>
            <a:r>
              <a:rPr lang="sk-SK" sz="1600" dirty="0"/>
              <a:t>bez ohľadu na právnu formu a spôsob financovania a v koho prospech bol vykonaný právny úkon, ktorý ho oprávňuje na získanie pomoci. Na účely tohto zákona sa </a:t>
            </a:r>
            <a:r>
              <a:rPr lang="sk-SK" sz="1600" b="1" dirty="0"/>
              <a:t>hospodárskou činnosťou rozumie každá činnosť, ktorá spočíva v ponuke tovaru alebo služieb alebo v ponuke tovaru a služieb na trhu</a:t>
            </a:r>
            <a:r>
              <a:rPr lang="sk-SK" sz="1600" b="1" dirty="0" smtClean="0"/>
              <a:t>.</a:t>
            </a:r>
            <a:endParaRPr lang="sk-SK" sz="1600" b="1" dirty="0"/>
          </a:p>
          <a:p>
            <a:pPr>
              <a:lnSpc>
                <a:spcPct val="150000"/>
              </a:lnSpc>
            </a:pPr>
            <a:endParaRPr lang="sk-SK" sz="1600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Energetické spoločenstvá a komunity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/>
              <a:t>Zelená domácnostiam pre bytové domy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740229" y="1230424"/>
            <a:ext cx="7926408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Energetické </a:t>
            </a:r>
            <a:r>
              <a:rPr lang="sk-SK" b="1" dirty="0">
                <a:solidFill>
                  <a:srgbClr val="0056A3"/>
                </a:solidFill>
              </a:rPr>
              <a:t>spoločenstvo </a:t>
            </a:r>
            <a:r>
              <a:rPr lang="sk-SK" b="1" dirty="0" smtClean="0">
                <a:solidFill>
                  <a:srgbClr val="0056A3"/>
                </a:solidFill>
              </a:rPr>
              <a:t>– Právnická osoba v </a:t>
            </a:r>
            <a:r>
              <a:rPr lang="sk-SK" b="1" dirty="0">
                <a:solidFill>
                  <a:srgbClr val="0056A3"/>
                </a:solidFill>
              </a:rPr>
              <a:t>zmysle definície podľa § 11a ods. 1 zákona č. 251/2012 Z. z. o </a:t>
            </a:r>
            <a:r>
              <a:rPr lang="sk-SK" b="1" dirty="0" smtClean="0">
                <a:solidFill>
                  <a:srgbClr val="0056A3"/>
                </a:solidFill>
              </a:rPr>
              <a:t>energetike </a:t>
            </a:r>
          </a:p>
          <a:p>
            <a:pPr marL="174625">
              <a:lnSpc>
                <a:spcPct val="150000"/>
              </a:lnSpc>
            </a:pPr>
            <a:r>
              <a:rPr lang="sk-SK" dirty="0" smtClean="0"/>
              <a:t>a) ktorá </a:t>
            </a:r>
            <a:r>
              <a:rPr lang="sk-SK" dirty="0"/>
              <a:t>je založená na účel výroby elektriny, dodávky elektriny, zdieľania elektriny, uskladňovania elektriny, činnosti </a:t>
            </a:r>
            <a:r>
              <a:rPr lang="sk-SK" dirty="0" err="1"/>
              <a:t>agregácie</a:t>
            </a:r>
            <a:r>
              <a:rPr lang="sk-SK" dirty="0"/>
              <a:t>, distribúcie elektriny, prevádzky nabíjacej stanice alebo výkonu iných činností alebo poskytovania iných služieb súvisiacich so zabezpečovaním energetických potrieb jej členov alebo spoločníkov (ďalej len „člen“) s cieľom realizácie environmentálnych, hospodárskych alebo sociálnych komunitných prínosov</a:t>
            </a:r>
            <a:r>
              <a:rPr lang="sk-SK" dirty="0" smtClean="0"/>
              <a:t>,</a:t>
            </a:r>
          </a:p>
          <a:p>
            <a:pPr marL="174625">
              <a:lnSpc>
                <a:spcPct val="150000"/>
              </a:lnSpc>
            </a:pPr>
            <a:r>
              <a:rPr lang="sk-SK" dirty="0" smtClean="0"/>
              <a:t>b) ktorá </a:t>
            </a:r>
            <a:r>
              <a:rPr lang="sk-SK" dirty="0"/>
              <a:t>nevykonáva činnosti podľa písmena a) za účelom dosiahnutia </a:t>
            </a:r>
            <a:r>
              <a:rPr lang="sk-SK" dirty="0" smtClean="0"/>
              <a:t>zisku</a:t>
            </a:r>
            <a:endParaRPr lang="sk-SK" sz="1700" b="1" dirty="0" smtClean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4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Energetické spoločenstvo – vplyv na príspevok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/>
              <a:t>Zelená domácnostiam pre bytové domy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493237" y="1152365"/>
            <a:ext cx="8173400" cy="367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Energetické </a:t>
            </a:r>
            <a:r>
              <a:rPr lang="sk-SK" b="1" dirty="0">
                <a:solidFill>
                  <a:srgbClr val="0056A3"/>
                </a:solidFill>
              </a:rPr>
              <a:t>spoločenstvo </a:t>
            </a:r>
            <a:r>
              <a:rPr lang="sk-SK" b="1" dirty="0" smtClean="0">
                <a:solidFill>
                  <a:srgbClr val="0056A3"/>
                </a:solidFill>
              </a:rPr>
              <a:t>– ako vplýva existencia ES na možnosť uchádzať sa o poskytnutie príspevku?</a:t>
            </a:r>
          </a:p>
          <a:p>
            <a:pPr>
              <a:lnSpc>
                <a:spcPct val="150000"/>
              </a:lnSpc>
            </a:pPr>
            <a:r>
              <a:rPr lang="sk-SK" sz="1700" dirty="0" smtClean="0"/>
              <a:t>Pri poskytovaní príspevkom z projektu Zelená domácnostiam sa štátna pomoc neposkytuje a prijímateľom podpory nemôže byť subjekt, ktorý vykonáva hospodársku činnosť.</a:t>
            </a:r>
          </a:p>
          <a:p>
            <a:pPr>
              <a:lnSpc>
                <a:spcPct val="150000"/>
              </a:lnSpc>
            </a:pPr>
            <a:r>
              <a:rPr lang="sk-SK" sz="1700" dirty="0" smtClean="0"/>
              <a:t>Ak by účelom využitia zariadenia bola činnosť energetického spoločenstva, jednalo by sa o porušenie podmienok poskytnutia podpory.</a:t>
            </a:r>
          </a:p>
          <a:p>
            <a:pPr>
              <a:lnSpc>
                <a:spcPct val="150000"/>
              </a:lnSpc>
            </a:pPr>
            <a:r>
              <a:rPr lang="sk-SK" sz="1700" dirty="0" smtClean="0"/>
              <a:t>Oprávnením požiadať o podporu z projektu Zelená domácnostiam sú iba domácnosti (v RD a v BD)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4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Energetické spoločenstvo – Zelená podnikom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6142" y="378750"/>
            <a:ext cx="7375525" cy="135404"/>
          </a:xfrm>
        </p:spPr>
        <p:txBody>
          <a:bodyPr/>
          <a:lstStyle/>
          <a:p>
            <a:r>
              <a:rPr lang="sk-SK"/>
              <a:t>Zelená domácnostiam pre bytové domy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BlokTextu 10"/>
          <p:cNvSpPr txBox="1"/>
          <p:nvPr/>
        </p:nvSpPr>
        <p:spPr>
          <a:xfrm>
            <a:off x="493237" y="1152365"/>
            <a:ext cx="817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Pripravovaný projekt Zelená podnikom</a:t>
            </a:r>
          </a:p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Oprávnení prijímatelia:</a:t>
            </a:r>
          </a:p>
          <a:p>
            <a:pPr>
              <a:lnSpc>
                <a:spcPct val="150000"/>
              </a:lnSpc>
            </a:pPr>
            <a:r>
              <a:rPr lang="sk-SK" sz="1600" dirty="0"/>
              <a:t>Fyzické a právnické osoby podľa § 2 ods. 2 Obchodného zákonníka:</a:t>
            </a:r>
          </a:p>
          <a:p>
            <a:pPr>
              <a:lnSpc>
                <a:spcPct val="150000"/>
              </a:lnSpc>
            </a:pPr>
            <a:r>
              <a:rPr lang="sk-SK" sz="1600" dirty="0"/>
              <a:t>a) osoby zapísané v obchodnom registri</a:t>
            </a:r>
          </a:p>
          <a:p>
            <a:pPr>
              <a:lnSpc>
                <a:spcPct val="150000"/>
              </a:lnSpc>
            </a:pPr>
            <a:r>
              <a:rPr lang="sk-SK" sz="1600" dirty="0"/>
              <a:t>b) osoby podnikajúce na základe živnostenského oprávnenia</a:t>
            </a:r>
          </a:p>
          <a:p>
            <a:pPr>
              <a:lnSpc>
                <a:spcPct val="150000"/>
              </a:lnSpc>
            </a:pPr>
            <a:r>
              <a:rPr lang="sk-SK" sz="1600" dirty="0"/>
              <a:t>c) osoby, ktoré podnikajú na základe iného než živnostenského oprávnenia podľa</a:t>
            </a:r>
          </a:p>
          <a:p>
            <a:pPr>
              <a:lnSpc>
                <a:spcPct val="150000"/>
              </a:lnSpc>
            </a:pPr>
            <a:r>
              <a:rPr lang="sk-SK" sz="1600" dirty="0"/>
              <a:t>osobitných </a:t>
            </a:r>
            <a:r>
              <a:rPr lang="sk-SK" sz="1600" dirty="0" smtClean="0"/>
              <a:t>predpisov</a:t>
            </a:r>
          </a:p>
          <a:p>
            <a:pPr>
              <a:lnSpc>
                <a:spcPct val="150000"/>
              </a:lnSpc>
            </a:pPr>
            <a:r>
              <a:rPr lang="sk-SK" sz="1600" b="1" dirty="0" smtClean="0"/>
              <a:t>d) právnické osoby podľa </a:t>
            </a:r>
            <a:r>
              <a:rPr lang="sk-SK" sz="1600" b="1" dirty="0"/>
              <a:t>§ 11a zák. č. 251/2012 Z. z. o </a:t>
            </a:r>
            <a:r>
              <a:rPr lang="sk-SK" sz="1600" b="1" dirty="0" smtClean="0"/>
              <a:t>energetike</a:t>
            </a:r>
          </a:p>
          <a:p>
            <a:pPr>
              <a:lnSpc>
                <a:spcPct val="150000"/>
              </a:lnSpc>
            </a:pPr>
            <a:endParaRPr lang="sk-SK" sz="1600" dirty="0"/>
          </a:p>
          <a:p>
            <a:pPr>
              <a:lnSpc>
                <a:spcPct val="150000"/>
              </a:lnSpc>
            </a:pPr>
            <a:r>
              <a:rPr lang="sk-SK" sz="1600" dirty="0"/>
              <a:t>Oprávnení žiadatelia budú aj energetické spoločenstvá a </a:t>
            </a:r>
            <a:r>
              <a:rPr lang="sk-SK" sz="1600" dirty="0" smtClean="0"/>
              <a:t>komunity vyrábajúce energiu z OZE</a:t>
            </a:r>
            <a:endParaRPr lang="sk-SK" sz="1600" dirty="0"/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8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Výpočet hodnoty poukážky v pri bytových domoch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5350" y="379413"/>
            <a:ext cx="7375525" cy="134937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75" y="1497341"/>
            <a:ext cx="8285271" cy="3308865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14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k-SK" dirty="0" smtClean="0"/>
              <a:t>Výpočet hodnoty poukážky v pri bytových domoch</a:t>
            </a:r>
            <a:endParaRPr lang="sk-SK" dirty="0"/>
          </a:p>
        </p:txBody>
      </p:sp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5350" y="379413"/>
            <a:ext cx="7375525" cy="134937"/>
          </a:xfrm>
        </p:spPr>
        <p:txBody>
          <a:bodyPr/>
          <a:lstStyle/>
          <a:p>
            <a:r>
              <a:rPr lang="sk-SK" dirty="0" smtClean="0"/>
              <a:t>Zelená </a:t>
            </a:r>
            <a:r>
              <a:rPr lang="sk-SK" dirty="0"/>
              <a:t>domácnostiam pre bytové domy</a:t>
            </a:r>
          </a:p>
          <a:p>
            <a:r>
              <a:rPr lang="sk-SK" dirty="0" smtClean="0"/>
              <a:t> </a:t>
            </a:r>
            <a:r>
              <a:rPr lang="sk-SK" dirty="0"/>
              <a:t>– šanca pre domácnosti, príležitosť pre zhotoviteľov</a:t>
            </a:r>
          </a:p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892175" y="1443614"/>
            <a:ext cx="817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b="1" dirty="0" smtClean="0">
                <a:solidFill>
                  <a:srgbClr val="0056A3"/>
                </a:solidFill>
              </a:rPr>
              <a:t>Z čoho sa vychádza pri schvaľovaní výšky oprávneného príspevku, </a:t>
            </a:r>
            <a:br>
              <a:rPr lang="sk-SK" b="1" dirty="0" smtClean="0">
                <a:solidFill>
                  <a:srgbClr val="0056A3"/>
                </a:solidFill>
              </a:rPr>
            </a:br>
            <a:r>
              <a:rPr lang="sk-SK" b="1" dirty="0" err="1" smtClean="0">
                <a:solidFill>
                  <a:srgbClr val="0056A3"/>
                </a:solidFill>
              </a:rPr>
              <a:t>t.j</a:t>
            </a:r>
            <a:r>
              <a:rPr lang="sk-SK" b="1" dirty="0" smtClean="0">
                <a:solidFill>
                  <a:srgbClr val="0056A3"/>
                </a:solidFill>
              </a:rPr>
              <a:t>.  aká bude preplatená hodnota  poukážky?</a:t>
            </a:r>
          </a:p>
          <a:p>
            <a:pPr>
              <a:lnSpc>
                <a:spcPct val="150000"/>
              </a:lnSpc>
            </a:pPr>
            <a:endParaRPr lang="sk-SK" b="1" dirty="0">
              <a:solidFill>
                <a:srgbClr val="0056A3"/>
              </a:solidFill>
            </a:endParaRPr>
          </a:p>
          <a:p>
            <a:pPr>
              <a:lnSpc>
                <a:spcPct val="150000"/>
              </a:lnSpc>
            </a:pPr>
            <a:r>
              <a:rPr lang="sk-SK" dirty="0" smtClean="0"/>
              <a:t>SIEA pred preplatením poukážky overí vecnú oprávnenosť výdavkov uvedených na faktúre, vrátane výrobného typu a počtu zariadení a určí výšku skutočne oprávnených výdavkov a </a:t>
            </a:r>
            <a:r>
              <a:rPr lang="sk-SK" b="1" dirty="0" smtClean="0"/>
              <a:t>výšku </a:t>
            </a:r>
            <a:r>
              <a:rPr lang="sk-SK" b="1" dirty="0"/>
              <a:t>oprávneného príspevku</a:t>
            </a:r>
            <a:r>
              <a:rPr lang="sk-SK" dirty="0"/>
              <a:t>.</a:t>
            </a:r>
            <a:endParaRPr lang="sk-SK" dirty="0" smtClean="0"/>
          </a:p>
          <a:p>
            <a:pPr>
              <a:lnSpc>
                <a:spcPct val="150000"/>
              </a:lnSpc>
            </a:pPr>
            <a:endParaRPr lang="sk-SK" sz="1700" dirty="0" smtClean="0"/>
          </a:p>
          <a:p>
            <a:pPr>
              <a:lnSpc>
                <a:spcPct val="150000"/>
              </a:lnSpc>
            </a:pPr>
            <a:r>
              <a:rPr lang="sk-SK" sz="1700" dirty="0" smtClean="0"/>
              <a:t>Pri stanovovaní výšky oprávneného príspevku sa  bude prihliadať </a:t>
            </a:r>
            <a:r>
              <a:rPr lang="sk-SK" sz="1700" b="1" dirty="0" smtClean="0"/>
              <a:t>na výkon  zariadenia určený v energetickom audite.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sk-SK" sz="1700" b="1" dirty="0" smtClean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Image result for drop of oi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7" name="AutoShape 6" descr="Image result for drop of oil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2192300" y="1048588"/>
            <a:ext cx="605540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4000" dirty="0" smtClean="0">
                <a:solidFill>
                  <a:srgbClr val="0056A3"/>
                </a:solidFill>
              </a:rPr>
              <a:t>Ďakujeme za pozornosť</a:t>
            </a:r>
          </a:p>
          <a:p>
            <a:pPr>
              <a:lnSpc>
                <a:spcPct val="150000"/>
              </a:lnSpc>
            </a:pPr>
            <a:endParaRPr lang="sk-SK" sz="28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8882" y="6194011"/>
            <a:ext cx="1303698" cy="3867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552" y="6194011"/>
            <a:ext cx="1520983" cy="38408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9764" y="6194011"/>
            <a:ext cx="995882" cy="3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Zástupný symbol textu 13"/>
          <p:cNvSpPr txBox="1">
            <a:spLocks/>
          </p:cNvSpPr>
          <p:nvPr/>
        </p:nvSpPr>
        <p:spPr>
          <a:xfrm>
            <a:off x="762507" y="3784971"/>
            <a:ext cx="5389249" cy="992483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Clr>
                <a:srgbClr val="0056A3"/>
              </a:buClr>
              <a:buNone/>
              <a:defRPr/>
            </a:pPr>
            <a:r>
              <a:rPr lang="sk-SK" sz="1600" b="1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Pavel Fecko</a:t>
            </a:r>
            <a:endParaRPr 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en-US" sz="1600" b="1" dirty="0" err="1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Slov</a:t>
            </a:r>
            <a:r>
              <a:rPr lang="sk-SK" sz="1600" b="1" dirty="0" err="1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enská</a:t>
            </a:r>
            <a:r>
              <a:rPr lang="sk-SK" sz="1600" b="1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sk-SK" sz="1600" b="1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inovačná </a:t>
            </a:r>
            <a:r>
              <a:rPr lang="sk-SK" sz="1600" b="1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a energetická agentúra</a:t>
            </a:r>
            <a:r>
              <a:rPr lang="en-US" sz="1600" b="1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pPr indent="0">
              <a:buNone/>
              <a:defRPr/>
            </a:pP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Bajkalská 27</a:t>
            </a:r>
            <a:endParaRPr lang="sk-SK" alt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sk-SK" altLang="sk-SK" sz="1600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Tel: +421 </a:t>
            </a: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905 997 432</a:t>
            </a:r>
            <a:endParaRPr 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pavel.fecko@siea.gov.sk</a:t>
            </a:r>
            <a:endParaRPr lang="sk-SK" alt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895350" y="379413"/>
            <a:ext cx="7375525" cy="134937"/>
          </a:xfrm>
        </p:spPr>
        <p:txBody>
          <a:bodyPr/>
          <a:lstStyle/>
          <a:p>
            <a:r>
              <a:rPr lang="sk-SK" dirty="0"/>
              <a:t>Zelená domácnostiam pre bytové domy</a:t>
            </a: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23" y="6194011"/>
            <a:ext cx="1624000" cy="392781"/>
          </a:xfrm>
          <a:prstGeom prst="rect">
            <a:avLst/>
          </a:prstGeom>
        </p:spPr>
      </p:pic>
      <p:sp>
        <p:nvSpPr>
          <p:cNvPr id="17" name="Zástupný symbol textu 13"/>
          <p:cNvSpPr txBox="1">
            <a:spLocks/>
          </p:cNvSpPr>
          <p:nvPr/>
        </p:nvSpPr>
        <p:spPr>
          <a:xfrm>
            <a:off x="762508" y="2298019"/>
            <a:ext cx="5389249" cy="1455539"/>
          </a:xfrm>
          <a:prstGeom prst="rect">
            <a:avLst/>
          </a:prstGeom>
        </p:spPr>
        <p:txBody>
          <a:bodyPr lIns="0" rIns="0"/>
          <a:lstStyle>
            <a:lvl1pPr marL="0" marR="0" indent="-603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Clr>
                <a:srgbClr val="0056A3"/>
              </a:buClr>
              <a:buNone/>
              <a:defRPr/>
            </a:pPr>
            <a:r>
              <a:rPr lang="sk-SK" sz="1600" b="1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Michal Ilovič</a:t>
            </a:r>
            <a:endParaRPr 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en-US" sz="1600" b="1" dirty="0" err="1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Slov</a:t>
            </a:r>
            <a:r>
              <a:rPr lang="sk-SK" sz="1600" b="1" dirty="0" err="1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enská</a:t>
            </a:r>
            <a:r>
              <a:rPr lang="sk-SK" sz="1600" b="1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 inovačná a energetická agentúra</a:t>
            </a:r>
            <a:r>
              <a:rPr lang="en-US" sz="1600" b="1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 </a:t>
            </a:r>
          </a:p>
          <a:p>
            <a:pPr indent="0">
              <a:buNone/>
              <a:defRPr/>
            </a:pP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Švermova 43, 974 04  Banská Bystrica</a:t>
            </a:r>
            <a:endParaRPr lang="sk-SK" alt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sk-SK" altLang="sk-SK" sz="1600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Tel: +421 918 </a:t>
            </a: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763 069</a:t>
            </a:r>
            <a:endParaRPr 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  <a:p>
            <a:pPr indent="0">
              <a:buNone/>
              <a:defRPr/>
            </a:pPr>
            <a:r>
              <a:rPr lang="sk-SK" altLang="sk-SK" sz="1600" dirty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m</a:t>
            </a:r>
            <a:r>
              <a:rPr lang="sk-SK" altLang="sk-SK" sz="1600" dirty="0" smtClean="0">
                <a:solidFill>
                  <a:srgbClr val="0056A3"/>
                </a:solidFill>
                <a:latin typeface="+mn-lt"/>
                <a:cs typeface="Calibri" panose="020F0502020204030204" pitchFamily="34" charset="0"/>
              </a:rPr>
              <a:t>ichal.ilovic@siea.gov.sk</a:t>
            </a:r>
            <a:endParaRPr lang="sk-SK" altLang="sk-SK" sz="1600" dirty="0">
              <a:solidFill>
                <a:srgbClr val="0056A3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2" name="Zástupný objekt pre číslo snímky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A6007EF-FAD4-4F6B-BEC4-6F06352BD2D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Obdĺžnik 3"/>
          <p:cNvSpPr/>
          <p:nvPr/>
        </p:nvSpPr>
        <p:spPr>
          <a:xfrm>
            <a:off x="762507" y="5275193"/>
            <a:ext cx="882513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/>
              <a:t>Videozáznam zo seminára je k dispozícii na </a:t>
            </a:r>
            <a:r>
              <a:rPr lang="sk-SK" sz="1600" dirty="0" smtClean="0">
                <a:hlinkClick r:id="rId7"/>
              </a:rPr>
              <a:t>www.zelenadomacnostiam.sk</a:t>
            </a:r>
            <a:endParaRPr lang="sk-SK" sz="1600" dirty="0" smtClean="0"/>
          </a:p>
          <a:p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162883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ulná stra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lavná časť - modr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EA">
      <a:majorFont>
        <a:latin typeface="Raleway bold"/>
        <a:ea typeface=""/>
        <a:cs typeface=""/>
      </a:majorFont>
      <a:minorFont>
        <a:latin typeface="Ralew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22063</TotalTime>
  <Words>2373</Words>
  <Application>Microsoft Office PowerPoint</Application>
  <PresentationFormat>Prezentácia na obrazovke (4:3)</PresentationFormat>
  <Paragraphs>294</Paragraphs>
  <Slides>24</Slides>
  <Notes>24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24</vt:i4>
      </vt:variant>
    </vt:vector>
  </HeadingPairs>
  <TitlesOfParts>
    <vt:vector size="31" baseType="lpstr">
      <vt:lpstr>Courier New</vt:lpstr>
      <vt:lpstr>Arial</vt:lpstr>
      <vt:lpstr>Raleway bold</vt:lpstr>
      <vt:lpstr>Raleway</vt:lpstr>
      <vt:lpstr>Calibri</vt:lpstr>
      <vt:lpstr>Titulná strana</vt:lpstr>
      <vt:lpstr>Hlavná časť - modrá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kočanová</dc:creator>
  <cp:lastModifiedBy>Palkova Sylvia</cp:lastModifiedBy>
  <cp:revision>1402</cp:revision>
  <cp:lastPrinted>2023-12-13T08:53:44Z</cp:lastPrinted>
  <dcterms:created xsi:type="dcterms:W3CDTF">2017-02-14T11:26:47Z</dcterms:created>
  <dcterms:modified xsi:type="dcterms:W3CDTF">2024-01-08T23:36:47Z</dcterms:modified>
</cp:coreProperties>
</file>